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sldIdLst>
    <p:sldId id="257" r:id="rId2"/>
    <p:sldId id="258" r:id="rId3"/>
    <p:sldId id="261" r:id="rId4"/>
    <p:sldId id="260" r:id="rId5"/>
    <p:sldId id="278" r:id="rId6"/>
    <p:sldId id="263" r:id="rId7"/>
    <p:sldId id="277" r:id="rId8"/>
    <p:sldId id="279" r:id="rId9"/>
    <p:sldId id="266" r:id="rId10"/>
    <p:sldId id="265" r:id="rId11"/>
    <p:sldId id="268" r:id="rId12"/>
    <p:sldId id="269" r:id="rId13"/>
    <p:sldId id="271" r:id="rId14"/>
    <p:sldId id="273" r:id="rId15"/>
    <p:sldId id="274" r:id="rId16"/>
    <p:sldId id="275" r:id="rId17"/>
    <p:sldId id="276" r:id="rId18"/>
    <p:sldId id="280" r:id="rId19"/>
    <p:sldId id="283" r:id="rId20"/>
    <p:sldId id="281" r:id="rId21"/>
    <p:sldId id="284" r:id="rId22"/>
    <p:sldId id="285" r:id="rId23"/>
    <p:sldId id="286" r:id="rId24"/>
    <p:sldId id="287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D9B15"/>
    <a:srgbClr val="C2FFB6"/>
    <a:srgbClr val="FFE5F7"/>
    <a:srgbClr val="F9FF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-46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3D8B15-9F3B-5348-B3AD-AA96460062B5}" type="datetimeFigureOut">
              <a:rPr lang="en-US" smtClean="0"/>
              <a:t>2013.2.25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4A7A1F-D640-B34F-87A2-46FFC5CDE0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7711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Before</a:t>
            </a:r>
            <a:r>
              <a:rPr lang="en-US" baseline="0" dirty="0" smtClean="0"/>
              <a:t> you get to recitation, start project recitation 6 in Eclipse and put in it class </a:t>
            </a:r>
            <a:r>
              <a:rPr lang="en-US" baseline="0" dirty="0" err="1" smtClean="0"/>
              <a:t>SmallSet.java</a:t>
            </a:r>
            <a:r>
              <a:rPr lang="en-US" baseline="0" dirty="0" smtClean="0"/>
              <a:t> with nothing in it but method size() that you see on the next slide. (You can have </a:t>
            </a:r>
            <a:r>
              <a:rPr lang="en-US" baseline="0" dirty="0" err="1" smtClean="0"/>
              <a:t>ArrayStack.java</a:t>
            </a:r>
            <a:r>
              <a:rPr lang="en-US" baseline="0" dirty="0" smtClean="0"/>
              <a:t> in it also). Then in the recitation, go through the 4 steps shown above in Eclipse, showing them how to create class Tester. On this slide, show them he two import statements.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A7A1F-D640-B34F-87A2-46FFC5CDE0B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8260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 we’ve got this class </a:t>
            </a:r>
            <a:r>
              <a:rPr lang="en-US" dirty="0" err="1" smtClean="0"/>
              <a:t>SmallSet</a:t>
            </a:r>
            <a:r>
              <a:rPr lang="en-US" dirty="0" smtClean="0"/>
              <a:t>, and we have some notion of wanting it to return</a:t>
            </a:r>
            <a:r>
              <a:rPr lang="en-US" baseline="0" dirty="0" smtClean="0"/>
              <a:t> a size. No need to show them Eclipse at this point. Just talk about the error in function size being there only to show something on next slide. Tell that there IS a constructor in </a:t>
            </a:r>
            <a:r>
              <a:rPr lang="en-US" baseline="0" dirty="0" err="1" smtClean="0"/>
              <a:t>SmallSet</a:t>
            </a:r>
            <a:r>
              <a:rPr lang="en-US" baseline="0" dirty="0" smtClean="0"/>
              <a:t> –ask someone in class to say what it is.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A7A1F-D640-B34F-87A2-46FFC5CDE0B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2073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 this case, we see that one test failed.</a:t>
            </a:r>
            <a:r>
              <a:rPr lang="en-US" baseline="0" dirty="0" smtClean="0"/>
              <a:t> Clicking </a:t>
            </a:r>
            <a:r>
              <a:rPr lang="en-US" baseline="0" dirty="0" err="1" smtClean="0"/>
              <a:t>testSetSize</a:t>
            </a:r>
            <a:r>
              <a:rPr lang="en-US" baseline="0" dirty="0" smtClean="0"/>
              <a:t> gives more information down below, the failure Trace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A7A1F-D640-B34F-87A2-46FFC5CDE0B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2407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Here, we see the Failure Trace information.</a:t>
            </a:r>
            <a:r>
              <a:rPr lang="en-US" baseline="0" dirty="0" smtClean="0"/>
              <a:t> Do this in Eclipse!!!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A7A1F-D640-B34F-87A2-46FFC5CDE0B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2407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 don’t give many more notes. It should be clear from the slides</a:t>
            </a:r>
            <a:r>
              <a:rPr lang="en-US" baseline="0" dirty="0" smtClean="0"/>
              <a:t> what we are explaining, and</a:t>
            </a:r>
          </a:p>
          <a:p>
            <a:r>
              <a:rPr lang="en-US" baseline="0" dirty="0" smtClean="0"/>
              <a:t>You can do that in Eclipse yourself.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A7A1F-D640-B34F-87A2-46FFC5CDE0B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2517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A7A1F-D640-B34F-87A2-46FFC5CDE0B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8498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A7A1F-D640-B34F-87A2-46FFC5CDE0B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1739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We’d like </a:t>
            </a:r>
            <a:r>
              <a:rPr lang="en-US" dirty="0" err="1" smtClean="0"/>
              <a:t>SmallSet</a:t>
            </a:r>
            <a:r>
              <a:rPr lang="en-US" dirty="0" smtClean="0"/>
              <a:t> not to increase</a:t>
            </a:r>
            <a:r>
              <a:rPr lang="en-US" baseline="0" dirty="0" smtClean="0"/>
              <a:t> in size when we add something twice, so we made a new test </a:t>
            </a:r>
            <a:r>
              <a:rPr lang="en-US" baseline="0" dirty="0" err="1" smtClean="0"/>
              <a:t>testAddAlreadyInSet</a:t>
            </a:r>
            <a:r>
              <a:rPr lang="en-US" baseline="0" dirty="0" smtClean="0"/>
              <a:t>(), to test for that. Right now, although the other tests pass, this test fails, on line 21, when a size that should come back 1 in fact is 2.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A7A1F-D640-B34F-87A2-46FFC5CDE0B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8850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Always test boundary conditions.</a:t>
            </a:r>
            <a:r>
              <a:rPr lang="en-US" baseline="0" dirty="0" smtClean="0"/>
              <a:t> Here, we’ll test adding too many elements to our set. We get an </a:t>
            </a:r>
            <a:r>
              <a:rPr lang="en-US" baseline="0" dirty="0" err="1" smtClean="0"/>
              <a:t>ArrayIndexOutOfBoundsException</a:t>
            </a:r>
            <a:r>
              <a:rPr lang="en-US" baseline="0" dirty="0" smtClean="0"/>
              <a:t>, which makes our test fail. But if you think about it, don’t we want an Exception when we add too many things?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A7A1F-D640-B34F-87A2-46FFC5CDE0B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7303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6FCB2-7D12-244D-94DF-0FF1FC63D546}" type="datetimeFigureOut">
              <a:rPr lang="en-US" smtClean="0"/>
              <a:t>2013.2.25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D7FE6-563F-C144-8907-2958D61859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8086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6FCB2-7D12-244D-94DF-0FF1FC63D546}" type="datetimeFigureOut">
              <a:rPr lang="en-US" smtClean="0"/>
              <a:t>2013.2.25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D7FE6-563F-C144-8907-2958D61859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5233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6FCB2-7D12-244D-94DF-0FF1FC63D546}" type="datetimeFigureOut">
              <a:rPr lang="en-US" smtClean="0"/>
              <a:t>2013.2.25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D7FE6-563F-C144-8907-2958D61859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8245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6FCB2-7D12-244D-94DF-0FF1FC63D546}" type="datetimeFigureOut">
              <a:rPr lang="en-US" smtClean="0"/>
              <a:t>2013.2.25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D7FE6-563F-C144-8907-2958D61859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843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6FCB2-7D12-244D-94DF-0FF1FC63D546}" type="datetimeFigureOut">
              <a:rPr lang="en-US" smtClean="0"/>
              <a:t>2013.2.25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D7FE6-563F-C144-8907-2958D61859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4174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6FCB2-7D12-244D-94DF-0FF1FC63D546}" type="datetimeFigureOut">
              <a:rPr lang="en-US" smtClean="0"/>
              <a:t>2013.2.25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D7FE6-563F-C144-8907-2958D61859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4006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6FCB2-7D12-244D-94DF-0FF1FC63D546}" type="datetimeFigureOut">
              <a:rPr lang="en-US" smtClean="0"/>
              <a:t>2013.2.25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D7FE6-563F-C144-8907-2958D61859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856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6FCB2-7D12-244D-94DF-0FF1FC63D546}" type="datetimeFigureOut">
              <a:rPr lang="en-US" smtClean="0"/>
              <a:t>2013.2.25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D7FE6-563F-C144-8907-2958D61859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8611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6FCB2-7D12-244D-94DF-0FF1FC63D546}" type="datetimeFigureOut">
              <a:rPr lang="en-US" smtClean="0"/>
              <a:t>2013.2.25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D7FE6-563F-C144-8907-2958D61859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392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6FCB2-7D12-244D-94DF-0FF1FC63D546}" type="datetimeFigureOut">
              <a:rPr lang="en-US" smtClean="0"/>
              <a:t>2013.2.25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D7FE6-563F-C144-8907-2958D61859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4566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6FCB2-7D12-244D-94DF-0FF1FC63D546}" type="datetimeFigureOut">
              <a:rPr lang="en-US" smtClean="0"/>
              <a:t>2013.2.25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D7FE6-563F-C144-8907-2958D61859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992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D6FCB2-7D12-244D-94DF-0FF1FC63D546}" type="datetimeFigureOut">
              <a:rPr lang="en-US" smtClean="0"/>
              <a:t>2013.2.25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1D7FE6-563F-C144-8907-2958D61859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584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tif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f"/><Relationship Id="rId4" Type="http://schemas.openxmlformats.org/officeDocument/2006/relationships/image" Target="../media/image16.tiff"/><Relationship Id="rId5" Type="http://schemas.openxmlformats.org/officeDocument/2006/relationships/image" Target="../media/image17.tif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tiff"/><Relationship Id="rId3" Type="http://schemas.openxmlformats.org/officeDocument/2006/relationships/image" Target="../media/image19.tif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tiff"/><Relationship Id="rId3" Type="http://schemas.openxmlformats.org/officeDocument/2006/relationships/image" Target="../media/image21.tif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tiff"/><Relationship Id="rId4" Type="http://schemas.openxmlformats.org/officeDocument/2006/relationships/image" Target="../media/image23.tiff"/><Relationship Id="rId5" Type="http://schemas.openxmlformats.org/officeDocument/2006/relationships/image" Target="../media/image24.tif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5.tif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6.tif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7.tif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4" Type="http://schemas.openxmlformats.org/officeDocument/2006/relationships/image" Target="../media/image2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4" Type="http://schemas.openxmlformats.org/officeDocument/2006/relationships/image" Target="../media/image4.tif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4" Type="http://schemas.openxmlformats.org/officeDocument/2006/relationships/image" Target="../media/image5.tif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4" Type="http://schemas.openxmlformats.org/officeDocument/2006/relationships/image" Target="../media/image4.tif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4" Type="http://schemas.openxmlformats.org/officeDocument/2006/relationships/image" Target="../media/image8.tiff"/><Relationship Id="rId5" Type="http://schemas.openxmlformats.org/officeDocument/2006/relationships/image" Target="../media/image9.tif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tif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f"/><Relationship Id="rId4" Type="http://schemas.openxmlformats.org/officeDocument/2006/relationships/image" Target="../media/image13.tif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6292"/>
          </a:xfrm>
        </p:spPr>
        <p:txBody>
          <a:bodyPr>
            <a:normAutofit/>
          </a:bodyPr>
          <a:lstStyle/>
          <a:p>
            <a:r>
              <a:rPr lang="en-US" sz="3200" dirty="0" err="1" smtClean="0">
                <a:solidFill>
                  <a:srgbClr val="FF0000"/>
                </a:solidFill>
              </a:rPr>
              <a:t>JUnit</a:t>
            </a:r>
            <a:r>
              <a:rPr lang="en-US" sz="3200" dirty="0" smtClean="0">
                <a:solidFill>
                  <a:srgbClr val="FF0000"/>
                </a:solidFill>
              </a:rPr>
              <a:t> Testing  /  </a:t>
            </a:r>
            <a:r>
              <a:rPr lang="en-US" sz="3200" dirty="0" err="1" smtClean="0">
                <a:solidFill>
                  <a:srgbClr val="FF0000"/>
                </a:solidFill>
              </a:rPr>
              <a:t>LinkedList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99025"/>
            <a:ext cx="8229600" cy="3436729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Systematically and automatically test each piece —or unit— of your program with example inputs. </a:t>
            </a:r>
          </a:p>
          <a:p>
            <a:r>
              <a:rPr lang="en-US" sz="2400" dirty="0" smtClean="0"/>
              <a:t>A </a:t>
            </a:r>
            <a:r>
              <a:rPr lang="en-US" sz="2400" dirty="0" smtClean="0">
                <a:solidFill>
                  <a:srgbClr val="800000"/>
                </a:solidFill>
              </a:rPr>
              <a:t>unit</a:t>
            </a:r>
            <a:r>
              <a:rPr lang="en-US" sz="2400" dirty="0" smtClean="0"/>
              <a:t> is generally a method —constructor, function, or procedure</a:t>
            </a:r>
          </a:p>
          <a:p>
            <a:r>
              <a:rPr lang="en-US" sz="2400" dirty="0" smtClean="0"/>
              <a:t>Save the tests of a unit and have them automatically executed whenever you test. Testing already tested methods is a good idea when a program is being written and changed.</a:t>
            </a:r>
          </a:p>
          <a:p>
            <a:r>
              <a:rPr lang="en-US" sz="2400" dirty="0" smtClean="0"/>
              <a:t>Build up to larger tests</a:t>
            </a:r>
            <a:endParaRPr lang="en-US" sz="24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371600" y="1517560"/>
            <a:ext cx="6400800" cy="8368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 smtClean="0"/>
              <a:t>Isaac </a:t>
            </a:r>
            <a:r>
              <a:rPr lang="en-US" sz="2800" dirty="0" err="1" smtClean="0"/>
              <a:t>Sheff</a:t>
            </a:r>
            <a:r>
              <a:rPr lang="en-US" sz="2800" dirty="0" smtClean="0"/>
              <a:t> and David Gries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1648126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mallset4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3793" y="576742"/>
            <a:ext cx="6102746" cy="494532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2498" y="3939091"/>
            <a:ext cx="1883743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800000"/>
                </a:solidFill>
              </a:rPr>
              <a:t>Look at add to see what’s wrong</a:t>
            </a:r>
            <a:endParaRPr lang="en-US" sz="2400" dirty="0">
              <a:solidFill>
                <a:srgbClr val="800000"/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1041196" y="4765896"/>
            <a:ext cx="3392196" cy="1531758"/>
            <a:chOff x="1041196" y="4765896"/>
            <a:chExt cx="3392196" cy="1531758"/>
          </a:xfrm>
        </p:grpSpPr>
        <p:sp>
          <p:nvSpPr>
            <p:cNvPr id="6" name="TextBox 5"/>
            <p:cNvSpPr txBox="1"/>
            <p:nvPr/>
          </p:nvSpPr>
          <p:spPr>
            <a:xfrm>
              <a:off x="1041196" y="5835989"/>
              <a:ext cx="2500655" cy="461665"/>
            </a:xfrm>
            <a:prstGeom prst="rect">
              <a:avLst/>
            </a:prstGeom>
            <a:solidFill>
              <a:srgbClr val="FFE5F7"/>
            </a:solidFill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Statement missing</a:t>
              </a:r>
              <a:endParaRPr lang="en-US" sz="24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310819" y="4765896"/>
              <a:ext cx="112257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rgbClr val="FF0000"/>
                  </a:solidFill>
                </a:rPr>
                <a:t>n</a:t>
              </a:r>
              <a:r>
                <a:rPr lang="en-US" sz="2400" dirty="0" smtClean="0">
                  <a:solidFill>
                    <a:srgbClr val="FF0000"/>
                  </a:solidFill>
                </a:rPr>
                <a:t>= n+1;</a:t>
              </a:r>
              <a:endParaRPr lang="en-US" sz="2400" dirty="0">
                <a:solidFill>
                  <a:srgbClr val="FF0000"/>
                </a:solidFill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flipV="1">
              <a:off x="3541851" y="5227561"/>
              <a:ext cx="325529" cy="608428"/>
            </a:xfrm>
            <a:prstGeom prst="line">
              <a:avLst/>
            </a:prstGeom>
            <a:ln w="50800"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13"/>
          <p:cNvSpPr txBox="1"/>
          <p:nvPr/>
        </p:nvSpPr>
        <p:spPr>
          <a:xfrm>
            <a:off x="5180292" y="5505272"/>
            <a:ext cx="2839884" cy="830997"/>
          </a:xfrm>
          <a:prstGeom prst="rect">
            <a:avLst/>
          </a:prstGeom>
          <a:solidFill>
            <a:srgbClr val="C2FFB6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Run </a:t>
            </a:r>
            <a:r>
              <a:rPr lang="en-US" sz="2400" dirty="0" err="1" smtClean="0"/>
              <a:t>Junit</a:t>
            </a:r>
            <a:r>
              <a:rPr lang="en-US" sz="2400" dirty="0" smtClean="0"/>
              <a:t> test again and it works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31493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67297" y="594074"/>
            <a:ext cx="3185918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800000"/>
                </a:solidFill>
              </a:rPr>
              <a:t>Adding an element twice shouldn’t increase set size</a:t>
            </a:r>
            <a:endParaRPr lang="en-US" sz="2400" dirty="0">
              <a:solidFill>
                <a:srgbClr val="800000"/>
              </a:solidFill>
            </a:endParaRPr>
          </a:p>
        </p:txBody>
      </p:sp>
      <p:pic>
        <p:nvPicPr>
          <p:cNvPr id="4" name="Picture 3" descr="Tester5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3215" y="453995"/>
            <a:ext cx="5250954" cy="2604473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567297" y="2258980"/>
            <a:ext cx="7729259" cy="4333261"/>
            <a:chOff x="567297" y="2258980"/>
            <a:chExt cx="7729259" cy="4333261"/>
          </a:xfrm>
        </p:grpSpPr>
        <p:sp>
          <p:nvSpPr>
            <p:cNvPr id="5" name="TextBox 4"/>
            <p:cNvSpPr txBox="1"/>
            <p:nvPr/>
          </p:nvSpPr>
          <p:spPr>
            <a:xfrm>
              <a:off x="567297" y="2258980"/>
              <a:ext cx="165894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rgbClr val="800000"/>
                  </a:solidFill>
                </a:rPr>
                <a:t>But it does!</a:t>
              </a:r>
              <a:endParaRPr lang="en-US" sz="2400" dirty="0">
                <a:solidFill>
                  <a:srgbClr val="800000"/>
                </a:solidFill>
              </a:endParaRPr>
            </a:p>
          </p:txBody>
        </p:sp>
        <p:pic>
          <p:nvPicPr>
            <p:cNvPr id="6" name="Picture 5" descr="Tester6.tif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2188" y="2946573"/>
              <a:ext cx="3867380" cy="1977144"/>
            </a:xfrm>
            <a:prstGeom prst="rect">
              <a:avLst/>
            </a:prstGeom>
          </p:spPr>
        </p:pic>
        <p:pic>
          <p:nvPicPr>
            <p:cNvPr id="7" name="Picture 6" descr="Tester7.tif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2188" y="4766199"/>
              <a:ext cx="7654368" cy="18260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126054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8228" y="689138"/>
            <a:ext cx="273829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800000"/>
                </a:solidFill>
              </a:rPr>
              <a:t>Fix add in </a:t>
            </a:r>
            <a:r>
              <a:rPr lang="en-US" sz="2400" dirty="0" err="1" smtClean="0">
                <a:solidFill>
                  <a:srgbClr val="800000"/>
                </a:solidFill>
              </a:rPr>
              <a:t>SmallSet</a:t>
            </a:r>
            <a:r>
              <a:rPr lang="en-US" sz="2400" dirty="0" smtClean="0">
                <a:solidFill>
                  <a:srgbClr val="800000"/>
                </a:solidFill>
              </a:rPr>
              <a:t> so that it does not add </a:t>
            </a:r>
            <a:r>
              <a:rPr lang="en-US" sz="2400" dirty="0" err="1" smtClean="0">
                <a:solidFill>
                  <a:srgbClr val="800000"/>
                </a:solidFill>
              </a:rPr>
              <a:t>ob</a:t>
            </a:r>
            <a:r>
              <a:rPr lang="en-US" sz="2400" dirty="0" smtClean="0">
                <a:solidFill>
                  <a:srgbClr val="800000"/>
                </a:solidFill>
              </a:rPr>
              <a:t> if it is already there.</a:t>
            </a:r>
            <a:endParaRPr lang="en-US" sz="2400" dirty="0">
              <a:solidFill>
                <a:srgbClr val="800000"/>
              </a:solidFill>
            </a:endParaRPr>
          </a:p>
        </p:txBody>
      </p:sp>
      <p:pic>
        <p:nvPicPr>
          <p:cNvPr id="6" name="Picture 5" descr="smallset5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728" y="527949"/>
            <a:ext cx="5332393" cy="2955783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 flipV="1">
            <a:off x="4030144" y="1303608"/>
            <a:ext cx="0" cy="1150646"/>
          </a:xfrm>
          <a:prstGeom prst="line">
            <a:avLst/>
          </a:prstGeom>
          <a:ln w="50800"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2169158" y="1797884"/>
            <a:ext cx="1860986" cy="0"/>
          </a:xfrm>
          <a:prstGeom prst="line">
            <a:avLst/>
          </a:prstGeom>
          <a:ln w="50800"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6" name="Group 15"/>
          <p:cNvGrpSpPr/>
          <p:nvPr/>
        </p:nvGrpSpPr>
        <p:grpSpPr>
          <a:xfrm>
            <a:off x="571922" y="3652844"/>
            <a:ext cx="7862107" cy="2829858"/>
            <a:chOff x="571922" y="3652844"/>
            <a:chExt cx="7862107" cy="2829858"/>
          </a:xfrm>
        </p:grpSpPr>
        <p:pic>
          <p:nvPicPr>
            <p:cNvPr id="14" name="Picture 13" descr="Tester8.tif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69576" y="4371896"/>
              <a:ext cx="6664453" cy="2110806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571922" y="3652844"/>
              <a:ext cx="2395307" cy="461665"/>
            </a:xfrm>
            <a:prstGeom prst="rect">
              <a:avLst/>
            </a:prstGeom>
            <a:solidFill>
              <a:srgbClr val="C2FFB6"/>
            </a:solidFill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It passes the test!</a:t>
              </a:r>
              <a:endParaRPr lang="en-US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3933379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mallset6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7277" y="937124"/>
            <a:ext cx="5630845" cy="342916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42614" y="1982512"/>
            <a:ext cx="2611437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800000"/>
                </a:solidFill>
              </a:rPr>
              <a:t>Refactor add: return whether or not it was added</a:t>
            </a:r>
            <a:endParaRPr lang="en-US" sz="2400" dirty="0">
              <a:solidFill>
                <a:srgbClr val="800000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2721056" y="1826422"/>
            <a:ext cx="1488823" cy="756254"/>
          </a:xfrm>
          <a:prstGeom prst="straightConnector1">
            <a:avLst/>
          </a:prstGeom>
          <a:ln w="31750">
            <a:solidFill>
              <a:srgbClr val="8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2721056" y="2582676"/>
            <a:ext cx="2245174" cy="0"/>
          </a:xfrm>
          <a:prstGeom prst="straightConnector1">
            <a:avLst/>
          </a:prstGeom>
          <a:ln w="31750">
            <a:solidFill>
              <a:srgbClr val="8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2721056" y="2582676"/>
            <a:ext cx="1189137" cy="1141512"/>
          </a:xfrm>
          <a:prstGeom prst="straightConnector1">
            <a:avLst/>
          </a:prstGeom>
          <a:ln w="31750">
            <a:solidFill>
              <a:srgbClr val="8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013225" y="475459"/>
            <a:ext cx="4757432" cy="461665"/>
          </a:xfrm>
          <a:prstGeom prst="rect">
            <a:avLst/>
          </a:prstGeom>
          <a:solidFill>
            <a:srgbClr val="FFE5F7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Don’t forget to change specification!</a:t>
            </a:r>
            <a:endParaRPr lang="en-US" sz="2400" dirty="0"/>
          </a:p>
        </p:txBody>
      </p:sp>
      <p:grpSp>
        <p:nvGrpSpPr>
          <p:cNvPr id="20" name="Group 19"/>
          <p:cNvGrpSpPr/>
          <p:nvPr/>
        </p:nvGrpSpPr>
        <p:grpSpPr>
          <a:xfrm>
            <a:off x="342614" y="3927736"/>
            <a:ext cx="8025877" cy="2704917"/>
            <a:chOff x="342614" y="3927736"/>
            <a:chExt cx="8025877" cy="2704917"/>
          </a:xfrm>
        </p:grpSpPr>
        <p:pic>
          <p:nvPicPr>
            <p:cNvPr id="18" name="Picture 17" descr="Tester9.tif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63969" y="4388355"/>
              <a:ext cx="6804522" cy="2244298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342614" y="3927736"/>
              <a:ext cx="2611437" cy="461665"/>
            </a:xfrm>
            <a:prstGeom prst="rect">
              <a:avLst/>
            </a:prstGeom>
            <a:solidFill>
              <a:srgbClr val="C2FFB6"/>
            </a:solidFill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rgbClr val="800000"/>
                  </a:solidFill>
                </a:rPr>
                <a:t>It still works</a:t>
              </a:r>
              <a:endParaRPr lang="en-US" sz="2400" dirty="0">
                <a:solidFill>
                  <a:srgbClr val="8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083032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mallset7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6278" y="234410"/>
            <a:ext cx="6870035" cy="236632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45497" y="388205"/>
            <a:ext cx="22517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800000"/>
                </a:solidFill>
              </a:rPr>
              <a:t>Test Boundary Conditions: What if too many added?</a:t>
            </a:r>
            <a:endParaRPr lang="en-US" sz="2400" dirty="0">
              <a:solidFill>
                <a:srgbClr val="800000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1983638" y="1441161"/>
            <a:ext cx="3767485" cy="0"/>
          </a:xfrm>
          <a:prstGeom prst="straightConnector1">
            <a:avLst/>
          </a:prstGeom>
          <a:ln w="76200" cmpd="sng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9" name="Group 18"/>
          <p:cNvGrpSpPr/>
          <p:nvPr/>
        </p:nvGrpSpPr>
        <p:grpSpPr>
          <a:xfrm>
            <a:off x="165227" y="2095930"/>
            <a:ext cx="8692483" cy="4690725"/>
            <a:chOff x="165227" y="2095930"/>
            <a:chExt cx="8692483" cy="4690725"/>
          </a:xfrm>
        </p:grpSpPr>
        <p:sp>
          <p:nvSpPr>
            <p:cNvPr id="8" name="TextBox 7"/>
            <p:cNvSpPr txBox="1"/>
            <p:nvPr/>
          </p:nvSpPr>
          <p:spPr>
            <a:xfrm>
              <a:off x="165227" y="3105027"/>
              <a:ext cx="388210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rgbClr val="800000"/>
                  </a:solidFill>
                </a:rPr>
                <a:t>Test Fails with an Exception. But is that correct?</a:t>
              </a:r>
              <a:endParaRPr lang="en-US" sz="2400" dirty="0">
                <a:solidFill>
                  <a:srgbClr val="800000"/>
                </a:solidFill>
              </a:endParaRPr>
            </a:p>
          </p:txBody>
        </p:sp>
        <p:pic>
          <p:nvPicPr>
            <p:cNvPr id="12" name="Picture 11" descr="Tester11.tif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0023" y="4808626"/>
              <a:ext cx="7053236" cy="1978029"/>
            </a:xfrm>
            <a:prstGeom prst="rect">
              <a:avLst/>
            </a:prstGeom>
          </p:spPr>
        </p:pic>
        <p:pic>
          <p:nvPicPr>
            <p:cNvPr id="7" name="Picture 6" descr="Tester10.tif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15236" y="2095930"/>
              <a:ext cx="4842474" cy="2600146"/>
            </a:xfrm>
            <a:prstGeom prst="rect">
              <a:avLst/>
            </a:prstGeom>
          </p:spPr>
        </p:pic>
        <p:cxnSp>
          <p:nvCxnSpPr>
            <p:cNvPr id="10" name="Straight Arrow Connector 9"/>
            <p:cNvCxnSpPr/>
            <p:nvPr/>
          </p:nvCxnSpPr>
          <p:spPr>
            <a:xfrm>
              <a:off x="3696131" y="3396003"/>
              <a:ext cx="1041767" cy="956018"/>
            </a:xfrm>
            <a:prstGeom prst="straightConnector1">
              <a:avLst/>
            </a:prstGeom>
            <a:ln w="76200" cmpd="sng">
              <a:solidFill>
                <a:srgbClr val="8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 flipH="1">
              <a:off x="3524882" y="3396003"/>
              <a:ext cx="171249" cy="1997649"/>
            </a:xfrm>
            <a:prstGeom prst="straightConnector1">
              <a:avLst/>
            </a:prstGeom>
            <a:ln w="76200" cmpd="sng">
              <a:solidFill>
                <a:srgbClr val="8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744471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2497" y="574461"/>
            <a:ext cx="77633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800000"/>
                </a:solidFill>
              </a:rPr>
              <a:t>M</a:t>
            </a:r>
            <a:r>
              <a:rPr lang="en-US" sz="2400" dirty="0" smtClean="0">
                <a:solidFill>
                  <a:srgbClr val="800000"/>
                </a:solidFill>
              </a:rPr>
              <a:t>ake a new kind of Exception specific to this situation.</a:t>
            </a:r>
            <a:endParaRPr lang="en-US" sz="2400" dirty="0">
              <a:solidFill>
                <a:srgbClr val="800000"/>
              </a:solidFill>
            </a:endParaRPr>
          </a:p>
        </p:txBody>
      </p:sp>
      <p:pic>
        <p:nvPicPr>
          <p:cNvPr id="3" name="Picture 2" descr="exception1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1462" y="1774789"/>
            <a:ext cx="6090143" cy="4032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1940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1938" y="5440446"/>
            <a:ext cx="50724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800000"/>
                </a:solidFill>
              </a:rPr>
              <a:t>Fix </a:t>
            </a:r>
            <a:r>
              <a:rPr lang="en-US" sz="2400" dirty="0" err="1" smtClean="0">
                <a:solidFill>
                  <a:srgbClr val="800000"/>
                </a:solidFill>
              </a:rPr>
              <a:t>SmallSet.add</a:t>
            </a:r>
            <a:r>
              <a:rPr lang="en-US" sz="2400" dirty="0" smtClean="0">
                <a:solidFill>
                  <a:srgbClr val="800000"/>
                </a:solidFill>
              </a:rPr>
              <a:t> to throw exception</a:t>
            </a:r>
            <a:endParaRPr lang="en-US" sz="2400" dirty="0">
              <a:solidFill>
                <a:srgbClr val="800000"/>
              </a:solidFill>
            </a:endParaRPr>
          </a:p>
        </p:txBody>
      </p:sp>
      <p:pic>
        <p:nvPicPr>
          <p:cNvPr id="2" name="Picture 1" descr="smallset8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451" y="256840"/>
            <a:ext cx="6764348" cy="5073261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V="1">
            <a:off x="1969367" y="3524423"/>
            <a:ext cx="0" cy="1869229"/>
          </a:xfrm>
          <a:prstGeom prst="straightConnector1">
            <a:avLst/>
          </a:prstGeom>
          <a:ln w="76200" cmpd="sng">
            <a:solidFill>
              <a:srgbClr val="80000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2835305" y="3039280"/>
            <a:ext cx="0" cy="794501"/>
          </a:xfrm>
          <a:prstGeom prst="straightConnector1">
            <a:avLst/>
          </a:prstGeom>
          <a:ln w="76200" cmpd="sng">
            <a:solidFill>
              <a:srgbClr val="80000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1969367" y="3524423"/>
            <a:ext cx="865938" cy="5156"/>
          </a:xfrm>
          <a:prstGeom prst="straightConnector1">
            <a:avLst/>
          </a:prstGeom>
          <a:ln w="76200" cmpd="sng">
            <a:solidFill>
              <a:srgbClr val="80000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99582" y="437711"/>
            <a:ext cx="1826660" cy="1200328"/>
          </a:xfrm>
          <a:prstGeom prst="rect">
            <a:avLst/>
          </a:prstGeom>
          <a:solidFill>
            <a:srgbClr val="FFE5F7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Don’t forget to change spec!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062955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ester12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1143" y="1124179"/>
            <a:ext cx="6994198" cy="37830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26869" y="363982"/>
            <a:ext cx="494017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How to test for an exception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2707" y="1533340"/>
            <a:ext cx="171249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800000"/>
                </a:solidFill>
              </a:rPr>
              <a:t>We expect</a:t>
            </a:r>
          </a:p>
          <a:p>
            <a:r>
              <a:rPr lang="en-US" sz="2400" dirty="0">
                <a:solidFill>
                  <a:srgbClr val="800000"/>
                </a:solidFill>
              </a:rPr>
              <a:t>t</a:t>
            </a:r>
            <a:r>
              <a:rPr lang="en-US" sz="2400" dirty="0" smtClean="0">
                <a:solidFill>
                  <a:srgbClr val="800000"/>
                </a:solidFill>
              </a:rPr>
              <a:t>his to throw an </a:t>
            </a:r>
            <a:r>
              <a:rPr lang="en-US" sz="2400" dirty="0">
                <a:solidFill>
                  <a:srgbClr val="800000"/>
                </a:solidFill>
              </a:rPr>
              <a:t>e</a:t>
            </a:r>
            <a:r>
              <a:rPr lang="en-US" sz="2400" dirty="0" smtClean="0">
                <a:solidFill>
                  <a:srgbClr val="800000"/>
                </a:solidFill>
              </a:rPr>
              <a:t>xception</a:t>
            </a:r>
            <a:endParaRPr lang="en-US" sz="2400" dirty="0">
              <a:solidFill>
                <a:srgbClr val="800000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1070308" y="2996473"/>
            <a:ext cx="1755307" cy="290535"/>
          </a:xfrm>
          <a:prstGeom prst="straightConnector1">
            <a:avLst/>
          </a:prstGeom>
          <a:ln w="76200" cmpd="sng">
            <a:solidFill>
              <a:srgbClr val="80000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256873" y="3619540"/>
            <a:ext cx="174103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800000"/>
                </a:solidFill>
              </a:rPr>
              <a:t>Execution of</a:t>
            </a:r>
          </a:p>
          <a:p>
            <a:r>
              <a:rPr lang="en-US" sz="2400" dirty="0">
                <a:solidFill>
                  <a:srgbClr val="800000"/>
                </a:solidFill>
              </a:rPr>
              <a:t>f</a:t>
            </a:r>
            <a:r>
              <a:rPr lang="en-US" sz="2400" dirty="0" smtClean="0">
                <a:solidFill>
                  <a:srgbClr val="800000"/>
                </a:solidFill>
              </a:rPr>
              <a:t>ail stops testing with </a:t>
            </a:r>
          </a:p>
          <a:p>
            <a:r>
              <a:rPr lang="en-US" sz="2400" dirty="0">
                <a:solidFill>
                  <a:srgbClr val="800000"/>
                </a:solidFill>
              </a:rPr>
              <a:t>g</a:t>
            </a:r>
            <a:r>
              <a:rPr lang="en-US" sz="2400" dirty="0" smtClean="0">
                <a:solidFill>
                  <a:srgbClr val="800000"/>
                </a:solidFill>
              </a:rPr>
              <a:t>iven argument printed</a:t>
            </a:r>
            <a:endParaRPr lang="en-US" sz="2400" dirty="0">
              <a:solidFill>
                <a:srgbClr val="800000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1555518" y="3619540"/>
            <a:ext cx="1270097" cy="561254"/>
          </a:xfrm>
          <a:prstGeom prst="straightConnector1">
            <a:avLst/>
          </a:prstGeom>
          <a:ln w="76200" cmpd="sng">
            <a:solidFill>
              <a:srgbClr val="80000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567694" y="4291342"/>
            <a:ext cx="44952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800000"/>
                </a:solidFill>
              </a:rPr>
              <a:t>Catch block catches exception and does nothing with it</a:t>
            </a:r>
            <a:endParaRPr lang="en-US" sz="2400" dirty="0">
              <a:solidFill>
                <a:srgbClr val="8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657716" y="5745607"/>
            <a:ext cx="5219748" cy="523220"/>
          </a:xfrm>
          <a:prstGeom prst="rect">
            <a:avLst/>
          </a:prstGeom>
          <a:solidFill>
            <a:srgbClr val="C2FFB6"/>
          </a:solidFill>
        </p:spPr>
        <p:txBody>
          <a:bodyPr wrap="none" rtlCol="0">
            <a:spAutoFit/>
          </a:bodyPr>
          <a:lstStyle/>
          <a:p>
            <a:r>
              <a:rPr lang="en-US" sz="2800" dirty="0" smtClean="0"/>
              <a:t>This test passes, giving a green bar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9716687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86874" y="533239"/>
            <a:ext cx="6294511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Linked list implementation of a stack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124" y="1410074"/>
            <a:ext cx="43943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Stack</a:t>
            </a:r>
            <a:r>
              <a:rPr lang="en-US" sz="2400" dirty="0" smtClean="0"/>
              <a:t>: a LIFO (Last-in-first-out) list</a:t>
            </a:r>
            <a:endParaRPr lang="en-US" sz="2400" dirty="0"/>
          </a:p>
        </p:txBody>
      </p:sp>
      <p:grpSp>
        <p:nvGrpSpPr>
          <p:cNvPr id="26" name="Group 25"/>
          <p:cNvGrpSpPr/>
          <p:nvPr/>
        </p:nvGrpSpPr>
        <p:grpSpPr>
          <a:xfrm>
            <a:off x="3365954" y="2470288"/>
            <a:ext cx="694690" cy="1969111"/>
            <a:chOff x="1386874" y="3966760"/>
            <a:chExt cx="694690" cy="1969111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1386874" y="3966760"/>
              <a:ext cx="0" cy="1969111"/>
            </a:xfrm>
            <a:prstGeom prst="line">
              <a:avLst/>
            </a:prstGeom>
            <a:ln w="38100"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2081564" y="3966760"/>
              <a:ext cx="0" cy="1969111"/>
            </a:xfrm>
            <a:prstGeom prst="line">
              <a:avLst/>
            </a:prstGeom>
            <a:ln w="38100"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1386874" y="5935871"/>
              <a:ext cx="694690" cy="0"/>
            </a:xfrm>
            <a:prstGeom prst="line">
              <a:avLst/>
            </a:prstGeom>
            <a:ln w="38100"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TextBox 39"/>
          <p:cNvSpPr txBox="1"/>
          <p:nvPr/>
        </p:nvSpPr>
        <p:spPr>
          <a:xfrm>
            <a:off x="2040741" y="1998822"/>
            <a:ext cx="10893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Push in</a:t>
            </a:r>
            <a:endParaRPr lang="en-US" sz="2400" dirty="0"/>
          </a:p>
        </p:txBody>
      </p:sp>
      <p:sp>
        <p:nvSpPr>
          <p:cNvPr id="41" name="TextBox 40"/>
          <p:cNvSpPr txBox="1"/>
          <p:nvPr/>
        </p:nvSpPr>
        <p:spPr>
          <a:xfrm>
            <a:off x="3460977" y="5844579"/>
            <a:ext cx="29468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Pop: Delete first value</a:t>
            </a:r>
            <a:endParaRPr lang="en-US" sz="2400" dirty="0"/>
          </a:p>
        </p:txBody>
      </p:sp>
      <p:cxnSp>
        <p:nvCxnSpPr>
          <p:cNvPr id="46" name="Straight Connector 45"/>
          <p:cNvCxnSpPr/>
          <p:nvPr/>
        </p:nvCxnSpPr>
        <p:spPr>
          <a:xfrm>
            <a:off x="3130102" y="2286731"/>
            <a:ext cx="433033" cy="0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3839392" y="2286731"/>
            <a:ext cx="433033" cy="0"/>
          </a:xfrm>
          <a:prstGeom prst="line">
            <a:avLst/>
          </a:prstGeom>
          <a:ln w="38100">
            <a:solidFill>
              <a:srgbClr val="008000"/>
            </a:solidFill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3848550" y="2286731"/>
            <a:ext cx="0" cy="325655"/>
          </a:xfrm>
          <a:prstGeom prst="line">
            <a:avLst/>
          </a:prstGeom>
          <a:ln w="38100">
            <a:solidFill>
              <a:srgbClr val="00800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3572819" y="2282172"/>
            <a:ext cx="0" cy="325655"/>
          </a:xfrm>
          <a:prstGeom prst="line">
            <a:avLst/>
          </a:prstGeom>
          <a:ln w="34925">
            <a:solidFill>
              <a:srgbClr val="008000"/>
            </a:solidFill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1463030" y="5350846"/>
            <a:ext cx="43715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h</a:t>
            </a:r>
            <a:r>
              <a:rPr lang="en-US" sz="2400" dirty="0" smtClean="0"/>
              <a:t>ead       A        B        C         D       E</a:t>
            </a:r>
            <a:endParaRPr lang="en-US" sz="2400" dirty="0"/>
          </a:p>
        </p:txBody>
      </p:sp>
      <p:cxnSp>
        <p:nvCxnSpPr>
          <p:cNvPr id="56" name="Straight Arrow Connector 55"/>
          <p:cNvCxnSpPr/>
          <p:nvPr/>
        </p:nvCxnSpPr>
        <p:spPr>
          <a:xfrm>
            <a:off x="2254783" y="5607686"/>
            <a:ext cx="356769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>
            <a:off x="2951717" y="5607686"/>
            <a:ext cx="356769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>
            <a:off x="3649294" y="5607686"/>
            <a:ext cx="356769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4462192" y="5607686"/>
            <a:ext cx="356769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>
            <a:off x="5090089" y="5607686"/>
            <a:ext cx="356769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3561549" y="2499408"/>
            <a:ext cx="5465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        B        C         D       E</a:t>
            </a:r>
            <a:endParaRPr lang="en-US" sz="2400" dirty="0"/>
          </a:p>
        </p:txBody>
      </p:sp>
      <p:sp>
        <p:nvSpPr>
          <p:cNvPr id="62" name="TextBox 61"/>
          <p:cNvSpPr txBox="1"/>
          <p:nvPr/>
        </p:nvSpPr>
        <p:spPr>
          <a:xfrm>
            <a:off x="540009" y="4204246"/>
            <a:ext cx="19145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Push :Insert at beginning</a:t>
            </a:r>
            <a:endParaRPr lang="en-US" sz="2400" dirty="0"/>
          </a:p>
        </p:txBody>
      </p:sp>
      <p:cxnSp>
        <p:nvCxnSpPr>
          <p:cNvPr id="63" name="Straight Connector 62"/>
          <p:cNvCxnSpPr/>
          <p:nvPr/>
        </p:nvCxnSpPr>
        <p:spPr>
          <a:xfrm>
            <a:off x="2038407" y="4679350"/>
            <a:ext cx="433033" cy="0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2481124" y="4679350"/>
            <a:ext cx="0" cy="549400"/>
          </a:xfrm>
          <a:prstGeom prst="line">
            <a:avLst/>
          </a:prstGeom>
          <a:ln w="34925">
            <a:solidFill>
              <a:srgbClr val="008000"/>
            </a:solidFill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2783348" y="6106333"/>
            <a:ext cx="496602" cy="0"/>
          </a:xfrm>
          <a:prstGeom prst="line">
            <a:avLst/>
          </a:prstGeom>
          <a:ln w="38100">
            <a:solidFill>
              <a:srgbClr val="00800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 flipV="1">
            <a:off x="2783348" y="5812511"/>
            <a:ext cx="0" cy="293822"/>
          </a:xfrm>
          <a:prstGeom prst="line">
            <a:avLst/>
          </a:prstGeom>
          <a:ln w="34925">
            <a:solidFill>
              <a:srgbClr val="008000"/>
            </a:solidFill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4412246" y="2048626"/>
            <a:ext cx="11643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Pop out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549219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86874" y="533239"/>
            <a:ext cx="6294511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Linked list implementation of a stack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124" y="1712272"/>
            <a:ext cx="8404865" cy="43088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/** Stack cell (a helper class; visible to other </a:t>
            </a:r>
            <a:r>
              <a:rPr lang="en-US" sz="2400" dirty="0" smtClean="0"/>
              <a:t>classes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      in </a:t>
            </a:r>
            <a:r>
              <a:rPr lang="en-US" sz="2400" dirty="0"/>
              <a:t>same package). */</a:t>
            </a:r>
          </a:p>
          <a:p>
            <a:r>
              <a:rPr lang="en-US" sz="2400" b="1" dirty="0"/>
              <a:t>class</a:t>
            </a:r>
            <a:r>
              <a:rPr lang="en-US" sz="2400" dirty="0"/>
              <a:t> </a:t>
            </a:r>
            <a:r>
              <a:rPr lang="en-US" sz="2400" dirty="0" err="1"/>
              <a:t>StackCell</a:t>
            </a:r>
            <a:r>
              <a:rPr lang="en-US" sz="2400" dirty="0"/>
              <a:t>&lt;T&gt; </a:t>
            </a:r>
            <a:r>
              <a:rPr lang="en-US" sz="2400" dirty="0" smtClean="0"/>
              <a:t>{</a:t>
            </a:r>
            <a:endParaRPr lang="en-US" sz="2400" dirty="0"/>
          </a:p>
          <a:p>
            <a:r>
              <a:rPr lang="en-US" sz="2400" dirty="0"/>
              <a:t>   </a:t>
            </a:r>
            <a:r>
              <a:rPr lang="en-US" sz="2400" b="1" dirty="0"/>
              <a:t>public</a:t>
            </a:r>
            <a:r>
              <a:rPr lang="en-US" sz="2400" dirty="0"/>
              <a:t> T datum; // Data for this cell</a:t>
            </a:r>
          </a:p>
          <a:p>
            <a:r>
              <a:rPr lang="en-US" sz="2400" dirty="0"/>
              <a:t>   </a:t>
            </a:r>
            <a:r>
              <a:rPr lang="en-US" sz="2400" b="1" dirty="0"/>
              <a:t>public</a:t>
            </a:r>
            <a:r>
              <a:rPr lang="en-US" sz="2400" dirty="0"/>
              <a:t> </a:t>
            </a:r>
            <a:r>
              <a:rPr lang="en-US" sz="2400" dirty="0" err="1"/>
              <a:t>StackCell</a:t>
            </a:r>
            <a:r>
              <a:rPr lang="en-US" sz="2400" dirty="0"/>
              <a:t>&lt;T&gt; next; // Next cell in this </a:t>
            </a:r>
            <a:r>
              <a:rPr lang="en-US" sz="2400" dirty="0" smtClean="0"/>
              <a:t>Stack</a:t>
            </a:r>
            <a:endParaRPr lang="en-US" sz="2400" dirty="0"/>
          </a:p>
          <a:p>
            <a:pPr>
              <a:spcBef>
                <a:spcPts val="1200"/>
              </a:spcBef>
            </a:pPr>
            <a:r>
              <a:rPr lang="en-US" sz="2400" dirty="0"/>
              <a:t>   /** Constructor: an instance with datum d and next cell next. */</a:t>
            </a:r>
          </a:p>
          <a:p>
            <a:r>
              <a:rPr lang="en-US" sz="2400" dirty="0"/>
              <a:t>   </a:t>
            </a:r>
            <a:r>
              <a:rPr lang="en-US" sz="2400" b="1" dirty="0"/>
              <a:t>public</a:t>
            </a:r>
            <a:r>
              <a:rPr lang="en-US" sz="2400" dirty="0"/>
              <a:t> </a:t>
            </a:r>
            <a:r>
              <a:rPr lang="en-US" sz="2400" dirty="0" err="1"/>
              <a:t>StackCell</a:t>
            </a:r>
            <a:r>
              <a:rPr lang="en-US" sz="2400" dirty="0"/>
              <a:t>(T d, </a:t>
            </a:r>
            <a:r>
              <a:rPr lang="en-US" sz="2400" dirty="0" err="1"/>
              <a:t>StackCell</a:t>
            </a:r>
            <a:r>
              <a:rPr lang="en-US" sz="2400" dirty="0"/>
              <a:t>&lt;T&gt; next) {</a:t>
            </a:r>
          </a:p>
          <a:p>
            <a:r>
              <a:rPr lang="nl-NL" sz="2400" dirty="0"/>
              <a:t>      datum= d;</a:t>
            </a:r>
          </a:p>
          <a:p>
            <a:r>
              <a:rPr lang="nl-NL" sz="2400" dirty="0"/>
              <a:t>      </a:t>
            </a:r>
            <a:r>
              <a:rPr lang="nl-NL" sz="2400" b="1" dirty="0" err="1"/>
              <a:t>this.next</a:t>
            </a:r>
            <a:r>
              <a:rPr lang="nl-NL" sz="2400" dirty="0"/>
              <a:t>= next;</a:t>
            </a:r>
          </a:p>
          <a:p>
            <a:r>
              <a:rPr lang="nl-NL" sz="2400" dirty="0"/>
              <a:t>   }</a:t>
            </a:r>
          </a:p>
          <a:p>
            <a:r>
              <a:rPr lang="nl-NL" sz="2400" dirty="0"/>
              <a:t>}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101566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885" y="255304"/>
            <a:ext cx="7331497" cy="749582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Making a </a:t>
            </a:r>
            <a:r>
              <a:rPr lang="en-US" sz="3200" b="1" dirty="0" err="1" smtClean="0">
                <a:solidFill>
                  <a:srgbClr val="FF0000"/>
                </a:solidFill>
              </a:rPr>
              <a:t>Junit</a:t>
            </a:r>
            <a:r>
              <a:rPr lang="en-US" sz="3200" b="1" dirty="0" smtClean="0">
                <a:solidFill>
                  <a:srgbClr val="FF0000"/>
                </a:solidFill>
              </a:rPr>
              <a:t> Testing Class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0154" y="1035429"/>
            <a:ext cx="7967464" cy="1630311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Select </a:t>
            </a:r>
            <a:r>
              <a:rPr lang="en-US" sz="2400" dirty="0" smtClean="0">
                <a:solidFill>
                  <a:srgbClr val="800000"/>
                </a:solidFill>
              </a:rPr>
              <a:t>project</a:t>
            </a:r>
            <a:r>
              <a:rPr lang="en-US" sz="2400" dirty="0" smtClean="0"/>
              <a:t> or its </a:t>
            </a:r>
            <a:r>
              <a:rPr lang="en-US" sz="2400" dirty="0" err="1" smtClean="0">
                <a:solidFill>
                  <a:srgbClr val="800000"/>
                </a:solidFill>
              </a:rPr>
              <a:t>src</a:t>
            </a:r>
            <a:r>
              <a:rPr lang="en-US" sz="2400" dirty="0" smtClean="0">
                <a:solidFill>
                  <a:srgbClr val="800000"/>
                </a:solidFill>
              </a:rPr>
              <a:t> </a:t>
            </a:r>
            <a:r>
              <a:rPr lang="en-US" sz="2400" dirty="0" smtClean="0"/>
              <a:t>in Package Explorer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cs typeface="Monaco"/>
              </a:rPr>
              <a:t>Select menu item </a:t>
            </a:r>
            <a:r>
              <a:rPr lang="en-US" sz="2400" dirty="0" smtClean="0">
                <a:solidFill>
                  <a:srgbClr val="800000"/>
                </a:solidFill>
                <a:cs typeface="Monaco"/>
              </a:rPr>
              <a:t>File -&gt; New -&gt; </a:t>
            </a:r>
            <a:r>
              <a:rPr lang="en-US" sz="2400" dirty="0" err="1" smtClean="0">
                <a:solidFill>
                  <a:srgbClr val="800000"/>
                </a:solidFill>
                <a:cs typeface="Monaco"/>
              </a:rPr>
              <a:t>Junit</a:t>
            </a:r>
            <a:r>
              <a:rPr lang="en-US" sz="2400" dirty="0" smtClean="0">
                <a:solidFill>
                  <a:srgbClr val="800000"/>
                </a:solidFill>
                <a:cs typeface="Monaco"/>
              </a:rPr>
              <a:t> Test Case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cs typeface="Monaco"/>
              </a:rPr>
              <a:t>Give class the name </a:t>
            </a:r>
            <a:r>
              <a:rPr lang="en-US" sz="2400" dirty="0" smtClean="0">
                <a:solidFill>
                  <a:srgbClr val="800000"/>
                </a:solidFill>
                <a:cs typeface="Monaco"/>
              </a:rPr>
              <a:t>Tester </a:t>
            </a:r>
            <a:r>
              <a:rPr lang="en-US" sz="2400" dirty="0" smtClean="0">
                <a:cs typeface="Monaco"/>
              </a:rPr>
              <a:t>and click Finish</a:t>
            </a:r>
          </a:p>
          <a:p>
            <a:pPr marL="0" indent="0">
              <a:buNone/>
            </a:pPr>
            <a:r>
              <a:rPr lang="en-US" sz="2400" dirty="0" smtClean="0">
                <a:cs typeface="Monaco"/>
              </a:rPr>
              <a:t>4.	 If asked to add </a:t>
            </a:r>
            <a:r>
              <a:rPr lang="en-US" sz="2400" dirty="0" err="1" smtClean="0">
                <a:cs typeface="Monaco"/>
              </a:rPr>
              <a:t>Junit</a:t>
            </a:r>
            <a:r>
              <a:rPr lang="en-US" sz="2400" dirty="0" smtClean="0">
                <a:cs typeface="Monaco"/>
              </a:rPr>
              <a:t> 4 library to build path, say </a:t>
            </a:r>
            <a:r>
              <a:rPr lang="en-US" sz="2400" dirty="0" smtClean="0">
                <a:solidFill>
                  <a:srgbClr val="800000"/>
                </a:solidFill>
                <a:cs typeface="Monaco"/>
              </a:rPr>
              <a:t>OK</a:t>
            </a:r>
            <a:endParaRPr lang="en-US" sz="2400" dirty="0">
              <a:solidFill>
                <a:srgbClr val="800000"/>
              </a:solidFill>
              <a:cs typeface="Monaco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210154" y="2747299"/>
            <a:ext cx="8668861" cy="3742592"/>
            <a:chOff x="210154" y="2747299"/>
            <a:chExt cx="8668861" cy="3742592"/>
          </a:xfrm>
        </p:grpSpPr>
        <p:grpSp>
          <p:nvGrpSpPr>
            <p:cNvPr id="15" name="Group 14"/>
            <p:cNvGrpSpPr/>
            <p:nvPr/>
          </p:nvGrpSpPr>
          <p:grpSpPr>
            <a:xfrm>
              <a:off x="210154" y="2747299"/>
              <a:ext cx="8668861" cy="3742592"/>
              <a:chOff x="210154" y="2747299"/>
              <a:chExt cx="8668861" cy="3742592"/>
            </a:xfrm>
          </p:grpSpPr>
          <p:pic>
            <p:nvPicPr>
              <p:cNvPr id="6" name="Picture 5" descr="explorer1.tiff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10154" y="3403462"/>
                <a:ext cx="3489159" cy="2486287"/>
              </a:xfrm>
              <a:prstGeom prst="rect">
                <a:avLst/>
              </a:prstGeom>
            </p:spPr>
          </p:pic>
          <p:pic>
            <p:nvPicPr>
              <p:cNvPr id="8" name="Picture 7" descr="Tester1.tiff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917389" y="3182141"/>
                <a:ext cx="4961626" cy="3307750"/>
              </a:xfrm>
              <a:prstGeom prst="rect">
                <a:avLst/>
              </a:prstGeom>
            </p:spPr>
          </p:pic>
          <p:sp>
            <p:nvSpPr>
              <p:cNvPr id="9" name="TextBox 8"/>
              <p:cNvSpPr txBox="1"/>
              <p:nvPr/>
            </p:nvSpPr>
            <p:spPr>
              <a:xfrm>
                <a:off x="1074534" y="2747299"/>
                <a:ext cx="1833104" cy="461665"/>
              </a:xfrm>
              <a:prstGeom prst="rect">
                <a:avLst/>
              </a:prstGeom>
              <a:solidFill>
                <a:srgbClr val="CCFFCC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2400" dirty="0" smtClean="0"/>
                  <a:t>Class created</a:t>
                </a:r>
                <a:endParaRPr lang="en-US" sz="2400" dirty="0"/>
              </a:p>
            </p:txBody>
          </p:sp>
          <p:cxnSp>
            <p:nvCxnSpPr>
              <p:cNvPr id="11" name="Straight Connector 10"/>
              <p:cNvCxnSpPr>
                <a:stCxn id="9" idx="2"/>
              </p:cNvCxnSpPr>
              <p:nvPr/>
            </p:nvCxnSpPr>
            <p:spPr>
              <a:xfrm>
                <a:off x="1991086" y="3208964"/>
                <a:ext cx="116116" cy="2094603"/>
              </a:xfrm>
              <a:prstGeom prst="line">
                <a:avLst/>
              </a:prstGeom>
              <a:ln w="44450">
                <a:solidFill>
                  <a:srgbClr val="008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2" name="Straight Connector 11"/>
            <p:cNvCxnSpPr>
              <a:stCxn id="9" idx="2"/>
            </p:cNvCxnSpPr>
            <p:nvPr/>
          </p:nvCxnSpPr>
          <p:spPr>
            <a:xfrm>
              <a:off x="1991086" y="3208964"/>
              <a:ext cx="1926303" cy="194498"/>
            </a:xfrm>
            <a:prstGeom prst="line">
              <a:avLst/>
            </a:prstGeom>
            <a:ln w="44450"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545443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58542" y="240851"/>
            <a:ext cx="6294511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Linked list implementation of a stack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27811" y="1008185"/>
            <a:ext cx="7920280" cy="37240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public class </a:t>
            </a:r>
            <a:r>
              <a:rPr lang="en-US" sz="2400" dirty="0" err="1"/>
              <a:t>LinkedListStack</a:t>
            </a:r>
            <a:r>
              <a:rPr lang="en-US" sz="2400" dirty="0"/>
              <a:t>&lt;T</a:t>
            </a:r>
            <a:r>
              <a:rPr lang="en-US" sz="2400" dirty="0" smtClean="0"/>
              <a:t>&gt; {</a:t>
            </a:r>
            <a:endParaRPr lang="en-US" sz="2400" dirty="0"/>
          </a:p>
          <a:p>
            <a:pPr>
              <a:spcBef>
                <a:spcPts val="1200"/>
              </a:spcBef>
            </a:pPr>
            <a:r>
              <a:rPr lang="en-US" sz="2400" dirty="0"/>
              <a:t>    // Head (first cell) of the List --null if list empty.</a:t>
            </a:r>
          </a:p>
          <a:p>
            <a:r>
              <a:rPr lang="en-US" sz="2400" dirty="0"/>
              <a:t>    // </a:t>
            </a:r>
            <a:r>
              <a:rPr lang="en-US" sz="2400" dirty="0" smtClean="0"/>
              <a:t>First element </a:t>
            </a:r>
            <a:r>
              <a:rPr lang="en-US" sz="2400" dirty="0"/>
              <a:t>on the list is the top</a:t>
            </a:r>
          </a:p>
          <a:p>
            <a:r>
              <a:rPr lang="en-US" sz="2400" dirty="0"/>
              <a:t>    // </a:t>
            </a:r>
            <a:r>
              <a:rPr lang="en-US" sz="2400" dirty="0" smtClean="0"/>
              <a:t>Last element </a:t>
            </a:r>
            <a:r>
              <a:rPr lang="en-US" sz="2400" dirty="0"/>
              <a:t>on the list is the bottom.</a:t>
            </a:r>
          </a:p>
          <a:p>
            <a:r>
              <a:rPr lang="en-US" sz="2400" dirty="0"/>
              <a:t>    </a:t>
            </a:r>
            <a:r>
              <a:rPr lang="en-US" sz="2400" b="1" dirty="0"/>
              <a:t>private </a:t>
            </a:r>
            <a:r>
              <a:rPr lang="en-US" sz="2400" dirty="0" err="1"/>
              <a:t>StackCell</a:t>
            </a:r>
            <a:r>
              <a:rPr lang="en-US" sz="2400" dirty="0"/>
              <a:t>&lt;T&gt; head; </a:t>
            </a:r>
          </a:p>
          <a:p>
            <a:pPr>
              <a:spcBef>
                <a:spcPts val="1200"/>
              </a:spcBef>
            </a:pPr>
            <a:r>
              <a:rPr lang="en-US" sz="2400" dirty="0"/>
              <a:t>    /**Constructor: An empty stack. */</a:t>
            </a:r>
          </a:p>
          <a:p>
            <a:r>
              <a:rPr lang="en-US" sz="2400" dirty="0"/>
              <a:t>    </a:t>
            </a:r>
            <a:r>
              <a:rPr lang="en-US" sz="2400" b="1" dirty="0"/>
              <a:t>public </a:t>
            </a:r>
            <a:r>
              <a:rPr lang="en-US" sz="2400" dirty="0" err="1"/>
              <a:t>LinkedListStack</a:t>
            </a:r>
            <a:r>
              <a:rPr lang="en-US" sz="2400" dirty="0"/>
              <a:t>() {</a:t>
            </a:r>
          </a:p>
          <a:p>
            <a:r>
              <a:rPr lang="en-US" sz="2400" dirty="0"/>
              <a:t>        head= </a:t>
            </a:r>
            <a:r>
              <a:rPr lang="en-US" sz="2400" b="1" dirty="0"/>
              <a:t>null;</a:t>
            </a:r>
          </a:p>
          <a:p>
            <a:r>
              <a:rPr lang="en-US" sz="2400" dirty="0"/>
              <a:t>    </a:t>
            </a:r>
            <a:r>
              <a:rPr lang="en-US" sz="2400" dirty="0" smtClean="0"/>
              <a:t>}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700525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970931" y="423409"/>
            <a:ext cx="2445702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Push and Pop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27811" y="1008185"/>
            <a:ext cx="7920280" cy="54168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/</a:t>
            </a:r>
            <a:r>
              <a:rPr lang="en-US" sz="2400" dirty="0"/>
              <a:t>** Push e on this stack. */</a:t>
            </a:r>
          </a:p>
          <a:p>
            <a:r>
              <a:rPr lang="en-US" sz="2400" dirty="0"/>
              <a:t>    </a:t>
            </a:r>
            <a:r>
              <a:rPr lang="en-US" sz="2400" b="1" dirty="0"/>
              <a:t>public  void </a:t>
            </a:r>
            <a:r>
              <a:rPr lang="en-US" sz="2400" dirty="0"/>
              <a:t>push(T e) {</a:t>
            </a:r>
          </a:p>
          <a:p>
            <a:r>
              <a:rPr lang="en-US" sz="2400" dirty="0"/>
              <a:t>        head= </a:t>
            </a:r>
            <a:r>
              <a:rPr lang="en-US" sz="2400" b="1" dirty="0"/>
              <a:t>new </a:t>
            </a:r>
            <a:r>
              <a:rPr lang="en-US" sz="2400" dirty="0" err="1"/>
              <a:t>StackCell</a:t>
            </a:r>
            <a:r>
              <a:rPr lang="en-US" sz="2400" dirty="0"/>
              <a:t>&lt;T&gt;(e, head);</a:t>
            </a:r>
          </a:p>
          <a:p>
            <a:r>
              <a:rPr lang="en-US" sz="2400" dirty="0"/>
              <a:t>    </a:t>
            </a:r>
            <a:r>
              <a:rPr lang="en-US" sz="2400" dirty="0" smtClean="0"/>
              <a:t>}</a:t>
            </a:r>
            <a:endParaRPr lang="en-US" sz="2400" dirty="0"/>
          </a:p>
          <a:p>
            <a:pPr>
              <a:spcBef>
                <a:spcPts val="1200"/>
              </a:spcBef>
            </a:pPr>
            <a:r>
              <a:rPr lang="en-US" sz="2400" dirty="0" smtClean="0"/>
              <a:t>    /</a:t>
            </a:r>
            <a:r>
              <a:rPr lang="en-US" sz="2400" dirty="0"/>
              <a:t>** Pop </a:t>
            </a:r>
            <a:r>
              <a:rPr lang="en-US" sz="2400" dirty="0" smtClean="0"/>
              <a:t>top </a:t>
            </a:r>
            <a:r>
              <a:rPr lang="en-US" sz="2400" dirty="0"/>
              <a:t>element of this stack and return it.</a:t>
            </a:r>
          </a:p>
          <a:p>
            <a:r>
              <a:rPr lang="en-US" sz="2400" dirty="0"/>
              <a:t>     </a:t>
            </a:r>
            <a:r>
              <a:rPr lang="en-US" sz="2400" dirty="0" smtClean="0"/>
              <a:t>  * </a:t>
            </a:r>
            <a:r>
              <a:rPr lang="en-US" sz="2400" dirty="0"/>
              <a:t>Throw </a:t>
            </a:r>
            <a:r>
              <a:rPr lang="en-US" sz="2400" dirty="0" err="1"/>
              <a:t>RuntimeException</a:t>
            </a:r>
            <a:r>
              <a:rPr lang="en-US" sz="2400" dirty="0"/>
              <a:t> if the stack is empty */</a:t>
            </a:r>
          </a:p>
          <a:p>
            <a:r>
              <a:rPr lang="en-US" sz="2400" dirty="0"/>
              <a:t>    </a:t>
            </a:r>
            <a:r>
              <a:rPr lang="en-US" sz="2400" b="1" dirty="0"/>
              <a:t>public  </a:t>
            </a:r>
            <a:r>
              <a:rPr lang="en-US" sz="2400" dirty="0"/>
              <a:t>T pop(T e) {</a:t>
            </a:r>
          </a:p>
          <a:p>
            <a:r>
              <a:rPr lang="en-US" sz="2400" dirty="0"/>
              <a:t>        </a:t>
            </a:r>
            <a:r>
              <a:rPr lang="en-US" sz="2400" b="1" dirty="0"/>
              <a:t>if </a:t>
            </a:r>
            <a:r>
              <a:rPr lang="en-US" sz="2400" dirty="0"/>
              <a:t>(head == null)</a:t>
            </a:r>
          </a:p>
          <a:p>
            <a:r>
              <a:rPr lang="en-US" sz="2400" dirty="0"/>
              <a:t>            </a:t>
            </a:r>
            <a:r>
              <a:rPr lang="en-US" sz="2400" b="1" dirty="0"/>
              <a:t>throw new </a:t>
            </a:r>
            <a:endParaRPr lang="en-US" sz="2400" b="1" dirty="0" smtClean="0"/>
          </a:p>
          <a:p>
            <a:r>
              <a:rPr lang="en-US" sz="2400" b="1" dirty="0"/>
              <a:t> </a:t>
            </a:r>
            <a:r>
              <a:rPr lang="en-US" sz="2400" b="1" dirty="0" smtClean="0"/>
              <a:t>                      </a:t>
            </a:r>
            <a:r>
              <a:rPr lang="en-US" sz="2400" dirty="0" err="1" smtClean="0"/>
              <a:t>RuntimeException</a:t>
            </a:r>
            <a:r>
              <a:rPr lang="en-US" sz="2400" dirty="0"/>
              <a:t>("</a:t>
            </a:r>
            <a:r>
              <a:rPr lang="en-US" sz="2400" dirty="0" smtClean="0"/>
              <a:t>Can’t </a:t>
            </a:r>
            <a:r>
              <a:rPr lang="en-US" sz="2400" dirty="0"/>
              <a:t>pop </a:t>
            </a:r>
            <a:r>
              <a:rPr lang="en-US" sz="2400" dirty="0" smtClean="0"/>
              <a:t>empty </a:t>
            </a:r>
            <a:r>
              <a:rPr lang="en-US" sz="2400" dirty="0"/>
              <a:t>s</a:t>
            </a:r>
            <a:r>
              <a:rPr lang="en-US" sz="2400" dirty="0" smtClean="0"/>
              <a:t>tack</a:t>
            </a:r>
            <a:r>
              <a:rPr lang="en-US" sz="2400" dirty="0"/>
              <a:t>");</a:t>
            </a:r>
          </a:p>
          <a:p>
            <a:r>
              <a:rPr lang="en-US" sz="2400" dirty="0"/>
              <a:t>        T </a:t>
            </a:r>
            <a:r>
              <a:rPr lang="en-US" sz="2400" dirty="0" smtClean="0"/>
              <a:t>   h</a:t>
            </a:r>
            <a:r>
              <a:rPr lang="en-US" sz="2400" dirty="0"/>
              <a:t>= </a:t>
            </a:r>
            <a:r>
              <a:rPr lang="en-US" sz="2400" dirty="0" err="1"/>
              <a:t>head.datum</a:t>
            </a:r>
            <a:r>
              <a:rPr lang="en-US" sz="2400" dirty="0"/>
              <a:t>;</a:t>
            </a:r>
          </a:p>
          <a:p>
            <a:r>
              <a:rPr lang="en-US" sz="2400" dirty="0"/>
              <a:t>        head= </a:t>
            </a:r>
            <a:r>
              <a:rPr lang="en-US" sz="2400" dirty="0" err="1"/>
              <a:t>head.next</a:t>
            </a:r>
            <a:r>
              <a:rPr lang="en-US" sz="2400" dirty="0"/>
              <a:t>;</a:t>
            </a:r>
          </a:p>
          <a:p>
            <a:r>
              <a:rPr lang="is-IS" sz="2400" dirty="0"/>
              <a:t>        return h;</a:t>
            </a:r>
          </a:p>
          <a:p>
            <a:r>
              <a:rPr lang="is-IS" sz="2400" dirty="0"/>
              <a:t>    }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7173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56771" y="423159"/>
            <a:ext cx="7920280" cy="6155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/** Reverse </a:t>
            </a:r>
            <a:r>
              <a:rPr lang="en-US" sz="2400" dirty="0" smtClean="0"/>
              <a:t>list </a:t>
            </a:r>
            <a:r>
              <a:rPr lang="en-US" sz="2400" dirty="0"/>
              <a:t>in place. */</a:t>
            </a:r>
          </a:p>
          <a:p>
            <a:r>
              <a:rPr lang="en-US" sz="2400" b="1" dirty="0" smtClean="0"/>
              <a:t>public </a:t>
            </a:r>
            <a:r>
              <a:rPr lang="en-US" sz="2400" b="1" dirty="0"/>
              <a:t>void </a:t>
            </a:r>
            <a:r>
              <a:rPr lang="en-US" sz="2400" dirty="0" err="1"/>
              <a:t>ReverseInPlace</a:t>
            </a:r>
            <a:r>
              <a:rPr lang="en-US" sz="2400" dirty="0"/>
              <a:t>() {</a:t>
            </a:r>
          </a:p>
          <a:p>
            <a:r>
              <a:rPr lang="en-US" sz="2400" dirty="0"/>
              <a:t>      </a:t>
            </a:r>
            <a:r>
              <a:rPr lang="en-US" sz="2400" dirty="0" smtClean="0"/>
              <a:t>/</a:t>
            </a:r>
            <a:r>
              <a:rPr lang="en-US" sz="2400" dirty="0"/>
              <a:t>/ Initial </a:t>
            </a:r>
            <a:r>
              <a:rPr lang="en-US" sz="2400" dirty="0" smtClean="0"/>
              <a:t>list: </a:t>
            </a:r>
            <a:r>
              <a:rPr lang="en-US" sz="2400" dirty="0"/>
              <a:t>head -&gt; A -&gt; B -&gt; ... -&gt; C -&gt; D -&gt; ... -&gt; E</a:t>
            </a:r>
          </a:p>
          <a:p>
            <a:r>
              <a:rPr lang="en-US" sz="2400" dirty="0"/>
              <a:t>      </a:t>
            </a:r>
            <a:r>
              <a:rPr lang="en-US" sz="2400" dirty="0" smtClean="0"/>
              <a:t>/</a:t>
            </a:r>
            <a:r>
              <a:rPr lang="en-US" sz="2400" dirty="0"/>
              <a:t>/ Final   </a:t>
            </a:r>
            <a:r>
              <a:rPr lang="en-US" sz="2400" dirty="0" smtClean="0"/>
              <a:t>list:         </a:t>
            </a:r>
            <a:r>
              <a:rPr lang="en-US" sz="2400" dirty="0"/>
              <a:t>A &lt;- B &lt;- ... &lt;- C &lt;- D &lt;- ... &lt;- E </a:t>
            </a:r>
            <a:r>
              <a:rPr lang="en-US" sz="2400" dirty="0" smtClean="0"/>
              <a:t> &lt;-  head</a:t>
            </a:r>
            <a:endParaRPr lang="en-US" sz="2400" dirty="0"/>
          </a:p>
          <a:p>
            <a:pPr>
              <a:spcBef>
                <a:spcPts val="1200"/>
              </a:spcBef>
            </a:pPr>
            <a:r>
              <a:rPr lang="en-US" sz="2400" dirty="0"/>
              <a:t>      </a:t>
            </a:r>
            <a:r>
              <a:rPr lang="en-US" sz="2400" dirty="0" err="1" smtClean="0"/>
              <a:t>StackCell</a:t>
            </a:r>
            <a:r>
              <a:rPr lang="en-US" sz="2400" dirty="0"/>
              <a:t>&lt;T&gt; rest= head;</a:t>
            </a:r>
          </a:p>
          <a:p>
            <a:r>
              <a:rPr lang="en-US" sz="2400" dirty="0"/>
              <a:t>      </a:t>
            </a:r>
            <a:r>
              <a:rPr lang="en-US" sz="2400" dirty="0" smtClean="0"/>
              <a:t>head</a:t>
            </a:r>
            <a:r>
              <a:rPr lang="en-US" sz="2400" dirty="0"/>
              <a:t>= </a:t>
            </a:r>
            <a:r>
              <a:rPr lang="en-US" sz="2400" b="1" dirty="0"/>
              <a:t>null;</a:t>
            </a:r>
          </a:p>
          <a:p>
            <a:r>
              <a:rPr lang="en-US" sz="2400" dirty="0"/>
              <a:t>      </a:t>
            </a:r>
            <a:r>
              <a:rPr lang="en-US" sz="2400" dirty="0" smtClean="0"/>
              <a:t>/</a:t>
            </a:r>
            <a:r>
              <a:rPr lang="en-US" sz="2400" dirty="0"/>
              <a:t>/ invariant:          </a:t>
            </a:r>
            <a:r>
              <a:rPr lang="en-US" sz="2400" dirty="0" smtClean="0"/>
              <a:t>A </a:t>
            </a:r>
            <a:r>
              <a:rPr lang="en-US" sz="2400" dirty="0"/>
              <a:t>&lt;- B &lt;- ... &lt;- C &lt;- </a:t>
            </a:r>
            <a:r>
              <a:rPr lang="en-US" sz="2400" dirty="0" smtClean="0"/>
              <a:t> head</a:t>
            </a:r>
            <a:endParaRPr lang="en-US" sz="2400" dirty="0"/>
          </a:p>
          <a:p>
            <a:r>
              <a:rPr lang="en-US" sz="2400" dirty="0"/>
              <a:t>      </a:t>
            </a:r>
            <a:r>
              <a:rPr lang="en-US" sz="2400" dirty="0" smtClean="0"/>
              <a:t>/</a:t>
            </a:r>
            <a:r>
              <a:rPr lang="en-US" sz="2400" dirty="0"/>
              <a:t>/                 </a:t>
            </a:r>
            <a:r>
              <a:rPr lang="en-US" sz="2400" dirty="0" smtClean="0"/>
              <a:t>                              rest </a:t>
            </a:r>
            <a:r>
              <a:rPr lang="en-US" sz="2400" dirty="0"/>
              <a:t>-&gt;   </a:t>
            </a:r>
            <a:r>
              <a:rPr lang="en-US" sz="2400" dirty="0" smtClean="0"/>
              <a:t>D -&gt; </a:t>
            </a:r>
            <a:r>
              <a:rPr lang="en-US" sz="2400" dirty="0"/>
              <a:t>... </a:t>
            </a:r>
            <a:r>
              <a:rPr lang="en-US" sz="2400" dirty="0" smtClean="0"/>
              <a:t>-&gt; </a:t>
            </a:r>
            <a:r>
              <a:rPr lang="en-US" sz="2400" dirty="0"/>
              <a:t>E</a:t>
            </a:r>
          </a:p>
          <a:p>
            <a:r>
              <a:rPr lang="en-US" sz="2400" dirty="0"/>
              <a:t>      </a:t>
            </a:r>
            <a:r>
              <a:rPr lang="en-US" sz="2400" dirty="0" smtClean="0"/>
              <a:t>/</a:t>
            </a:r>
            <a:r>
              <a:rPr lang="en-US" sz="2400" dirty="0"/>
              <a:t>/ E</a:t>
            </a:r>
            <a:r>
              <a:rPr lang="en-US" sz="2400" dirty="0" smtClean="0"/>
              <a:t>ach </a:t>
            </a:r>
            <a:r>
              <a:rPr lang="en-US" sz="2400" dirty="0"/>
              <a:t>iteration </a:t>
            </a:r>
            <a:r>
              <a:rPr lang="en-US" sz="2400" dirty="0" smtClean="0"/>
              <a:t>pops first </a:t>
            </a:r>
            <a:r>
              <a:rPr lang="en-US" sz="2400" dirty="0"/>
              <a:t>node of </a:t>
            </a:r>
            <a:r>
              <a:rPr lang="en-US" sz="2400" dirty="0" smtClean="0"/>
              <a:t>rest, puts it </a:t>
            </a:r>
            <a:r>
              <a:rPr lang="en-US" sz="2400" dirty="0"/>
              <a:t>on head</a:t>
            </a:r>
          </a:p>
          <a:p>
            <a:r>
              <a:rPr lang="en-US" sz="2400" dirty="0"/>
              <a:t>      </a:t>
            </a:r>
            <a:r>
              <a:rPr lang="en-US" sz="2400" b="1" dirty="0" smtClean="0"/>
              <a:t>while </a:t>
            </a:r>
            <a:r>
              <a:rPr lang="en-US" sz="2400" dirty="0"/>
              <a:t>(rest != </a:t>
            </a:r>
            <a:r>
              <a:rPr lang="en-US" sz="2400" b="1" dirty="0"/>
              <a:t>null</a:t>
            </a:r>
            <a:r>
              <a:rPr lang="en-US" sz="2400" dirty="0"/>
              <a:t>) {</a:t>
            </a:r>
          </a:p>
          <a:p>
            <a:r>
              <a:rPr lang="en-US" sz="2400" dirty="0"/>
              <a:t>            </a:t>
            </a:r>
            <a:r>
              <a:rPr lang="en-US" sz="2400" dirty="0" err="1"/>
              <a:t>StackCell</a:t>
            </a:r>
            <a:r>
              <a:rPr lang="en-US" sz="2400" dirty="0"/>
              <a:t>&lt;T&gt; temp= rest;</a:t>
            </a:r>
          </a:p>
          <a:p>
            <a:r>
              <a:rPr lang="en-US" sz="2400" dirty="0"/>
              <a:t>            rest= </a:t>
            </a:r>
            <a:r>
              <a:rPr lang="en-US" sz="2400" dirty="0" err="1"/>
              <a:t>rest.next</a:t>
            </a:r>
            <a:r>
              <a:rPr lang="en-US" sz="2400" dirty="0"/>
              <a:t>;</a:t>
            </a:r>
          </a:p>
          <a:p>
            <a:r>
              <a:rPr lang="en-US" sz="2400" dirty="0"/>
              <a:t>            </a:t>
            </a:r>
            <a:r>
              <a:rPr lang="en-US" sz="2400" dirty="0" err="1"/>
              <a:t>temp.next</a:t>
            </a:r>
            <a:r>
              <a:rPr lang="en-US" sz="2400" dirty="0"/>
              <a:t>= head;</a:t>
            </a:r>
          </a:p>
          <a:p>
            <a:r>
              <a:rPr lang="en-US" sz="2400" dirty="0"/>
              <a:t>            head= temp;</a:t>
            </a:r>
          </a:p>
          <a:p>
            <a:r>
              <a:rPr lang="en-US" sz="2400" dirty="0"/>
              <a:t>      </a:t>
            </a:r>
            <a:r>
              <a:rPr lang="en-US" sz="2400" dirty="0" smtClean="0"/>
              <a:t>}</a:t>
            </a:r>
            <a:endParaRPr lang="en-US" sz="2400" dirty="0"/>
          </a:p>
          <a:p>
            <a:r>
              <a:rPr lang="en-US" sz="2400" dirty="0"/>
              <a:t> </a:t>
            </a:r>
            <a:r>
              <a:rPr lang="en-US" sz="2400" dirty="0" smtClean="0"/>
              <a:t>}</a:t>
            </a:r>
            <a:endParaRPr lang="en-US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4980501" y="4472812"/>
            <a:ext cx="3068217" cy="1569660"/>
          </a:xfrm>
          <a:prstGeom prst="rect">
            <a:avLst/>
          </a:prstGeom>
          <a:solidFill>
            <a:srgbClr val="F9FFC9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Invariant: shows what head and rest look like just before each test of loop condition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383725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56771" y="1050992"/>
            <a:ext cx="792028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/</a:t>
            </a:r>
            <a:r>
              <a:rPr lang="en-US" sz="2400" dirty="0"/>
              <a:t>/ invariant:          </a:t>
            </a:r>
            <a:r>
              <a:rPr lang="en-US" sz="2400" dirty="0" smtClean="0"/>
              <a:t>A </a:t>
            </a:r>
            <a:r>
              <a:rPr lang="en-US" sz="2400" dirty="0"/>
              <a:t>&lt;- B &lt;- ... &lt;- C &lt;- </a:t>
            </a:r>
            <a:r>
              <a:rPr lang="en-US" sz="2400" dirty="0" smtClean="0"/>
              <a:t> head</a:t>
            </a:r>
            <a:endParaRPr lang="en-US" sz="2400" dirty="0"/>
          </a:p>
          <a:p>
            <a:r>
              <a:rPr lang="en-US" sz="2400" dirty="0" smtClean="0"/>
              <a:t>/</a:t>
            </a:r>
            <a:r>
              <a:rPr lang="en-US" sz="2400" dirty="0"/>
              <a:t>/                 </a:t>
            </a:r>
            <a:r>
              <a:rPr lang="en-US" sz="2400" dirty="0" smtClean="0"/>
              <a:t>                              rest </a:t>
            </a:r>
            <a:r>
              <a:rPr lang="en-US" sz="2400" dirty="0"/>
              <a:t>-&gt;   </a:t>
            </a:r>
            <a:r>
              <a:rPr lang="en-US" sz="2400" dirty="0" smtClean="0"/>
              <a:t>D -&gt; </a:t>
            </a:r>
            <a:r>
              <a:rPr lang="en-US" sz="2400" dirty="0"/>
              <a:t>... </a:t>
            </a:r>
            <a:r>
              <a:rPr lang="en-US" sz="2400" dirty="0" smtClean="0"/>
              <a:t>-&gt; </a:t>
            </a:r>
            <a:r>
              <a:rPr lang="en-US" sz="2400" dirty="0"/>
              <a:t>E</a:t>
            </a:r>
          </a:p>
          <a:p>
            <a:r>
              <a:rPr lang="en-US" sz="2400" dirty="0" smtClean="0"/>
              <a:t>/</a:t>
            </a:r>
            <a:r>
              <a:rPr lang="en-US" sz="2400" dirty="0"/>
              <a:t>/ E</a:t>
            </a:r>
            <a:r>
              <a:rPr lang="en-US" sz="2400" dirty="0" smtClean="0"/>
              <a:t>ach </a:t>
            </a:r>
            <a:r>
              <a:rPr lang="en-US" sz="2400" dirty="0"/>
              <a:t>iteration </a:t>
            </a:r>
            <a:r>
              <a:rPr lang="en-US" sz="2400" dirty="0" smtClean="0"/>
              <a:t>pops first </a:t>
            </a:r>
            <a:r>
              <a:rPr lang="en-US" sz="2400" dirty="0"/>
              <a:t>node of </a:t>
            </a:r>
            <a:r>
              <a:rPr lang="en-US" sz="2400" dirty="0" smtClean="0"/>
              <a:t>rest, puts it </a:t>
            </a:r>
            <a:r>
              <a:rPr lang="en-US" sz="2400" dirty="0"/>
              <a:t>on head</a:t>
            </a:r>
          </a:p>
          <a:p>
            <a:r>
              <a:rPr lang="en-US" sz="2400" b="1" dirty="0" smtClean="0"/>
              <a:t>while </a:t>
            </a:r>
            <a:r>
              <a:rPr lang="en-US" sz="2400" dirty="0"/>
              <a:t>(rest != </a:t>
            </a:r>
            <a:r>
              <a:rPr lang="en-US" sz="2400" b="1" dirty="0"/>
              <a:t>null</a:t>
            </a:r>
            <a:r>
              <a:rPr lang="en-US" sz="2400" dirty="0"/>
              <a:t>) {</a:t>
            </a:r>
          </a:p>
          <a:p>
            <a:r>
              <a:rPr lang="en-US" sz="2400" dirty="0"/>
              <a:t>      </a:t>
            </a:r>
            <a:r>
              <a:rPr lang="en-US" sz="2400" dirty="0" smtClean="0"/>
              <a:t> </a:t>
            </a:r>
            <a:r>
              <a:rPr lang="en-US" sz="2400" dirty="0" err="1"/>
              <a:t>StackCell</a:t>
            </a:r>
            <a:r>
              <a:rPr lang="en-US" sz="2400" dirty="0"/>
              <a:t>&lt;T&gt; temp= rest</a:t>
            </a:r>
            <a:r>
              <a:rPr lang="en-US" sz="2400" dirty="0" smtClean="0"/>
              <a:t>;      </a:t>
            </a:r>
            <a:endParaRPr lang="en-US" sz="2400" dirty="0"/>
          </a:p>
          <a:p>
            <a:r>
              <a:rPr lang="en-US" sz="2400" dirty="0" smtClean="0"/>
              <a:t>       rest</a:t>
            </a:r>
            <a:r>
              <a:rPr lang="en-US" sz="2400" dirty="0"/>
              <a:t>= </a:t>
            </a:r>
            <a:r>
              <a:rPr lang="en-US" sz="2400" dirty="0" err="1"/>
              <a:t>rest.next</a:t>
            </a:r>
            <a:r>
              <a:rPr lang="en-US" sz="2400" dirty="0"/>
              <a:t>;</a:t>
            </a:r>
          </a:p>
          <a:p>
            <a:r>
              <a:rPr lang="en-US" sz="2400" dirty="0"/>
              <a:t>     </a:t>
            </a:r>
            <a:r>
              <a:rPr lang="en-US" sz="2400" dirty="0" smtClean="0"/>
              <a:t>   </a:t>
            </a:r>
            <a:r>
              <a:rPr lang="en-US" sz="2400" dirty="0" err="1" smtClean="0"/>
              <a:t>temp.next</a:t>
            </a:r>
            <a:r>
              <a:rPr lang="en-US" sz="2400" dirty="0"/>
              <a:t>= head;</a:t>
            </a:r>
          </a:p>
          <a:p>
            <a:r>
              <a:rPr lang="en-US" sz="2400" dirty="0"/>
              <a:t>     </a:t>
            </a:r>
            <a:r>
              <a:rPr lang="en-US" sz="2400" dirty="0" smtClean="0"/>
              <a:t>  head</a:t>
            </a:r>
            <a:r>
              <a:rPr lang="en-US" sz="2400" dirty="0"/>
              <a:t>= temp;</a:t>
            </a:r>
          </a:p>
          <a:p>
            <a:r>
              <a:rPr lang="en-US" sz="2400" dirty="0" smtClean="0"/>
              <a:t>}</a:t>
            </a:r>
            <a:endParaRPr lang="en-US" sz="2400" dirty="0"/>
          </a:p>
        </p:txBody>
      </p:sp>
      <p:sp>
        <p:nvSpPr>
          <p:cNvPr id="2" name="Rectangle 1"/>
          <p:cNvSpPr/>
          <p:nvPr/>
        </p:nvSpPr>
        <p:spPr>
          <a:xfrm>
            <a:off x="844643" y="4321301"/>
            <a:ext cx="7432408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800000"/>
                </a:solidFill>
              </a:rPr>
              <a:t>A   &lt;</a:t>
            </a:r>
            <a:r>
              <a:rPr lang="en-US" sz="2800" dirty="0">
                <a:solidFill>
                  <a:srgbClr val="800000"/>
                </a:solidFill>
              </a:rPr>
              <a:t>- </a:t>
            </a:r>
            <a:r>
              <a:rPr lang="en-US" sz="2800" dirty="0" smtClean="0">
                <a:solidFill>
                  <a:srgbClr val="800000"/>
                </a:solidFill>
              </a:rPr>
              <a:t> B   &lt;-  </a:t>
            </a:r>
            <a:r>
              <a:rPr lang="en-US" sz="2800" dirty="0">
                <a:solidFill>
                  <a:srgbClr val="800000"/>
                </a:solidFill>
              </a:rPr>
              <a:t>... </a:t>
            </a:r>
            <a:r>
              <a:rPr lang="en-US" sz="2800" dirty="0" smtClean="0">
                <a:solidFill>
                  <a:srgbClr val="800000"/>
                </a:solidFill>
              </a:rPr>
              <a:t>  &lt;-   C   </a:t>
            </a:r>
            <a:r>
              <a:rPr lang="en-US" sz="2800" dirty="0">
                <a:solidFill>
                  <a:srgbClr val="800000"/>
                </a:solidFill>
              </a:rPr>
              <a:t>&lt;-  </a:t>
            </a:r>
            <a:r>
              <a:rPr lang="en-US" sz="2800" dirty="0" smtClean="0">
                <a:solidFill>
                  <a:srgbClr val="800000"/>
                </a:solidFill>
              </a:rPr>
              <a:t>head</a:t>
            </a:r>
          </a:p>
          <a:p>
            <a:endParaRPr lang="en-US" sz="2800" dirty="0">
              <a:solidFill>
                <a:srgbClr val="800000"/>
              </a:solidFill>
            </a:endParaRPr>
          </a:p>
          <a:p>
            <a:pPr>
              <a:spcBef>
                <a:spcPts val="1800"/>
              </a:spcBef>
            </a:pPr>
            <a:r>
              <a:rPr lang="en-US" sz="2800" dirty="0" smtClean="0">
                <a:solidFill>
                  <a:srgbClr val="800000"/>
                </a:solidFill>
              </a:rPr>
              <a:t>                                          rest </a:t>
            </a:r>
            <a:r>
              <a:rPr lang="en-US" sz="2800" dirty="0">
                <a:solidFill>
                  <a:srgbClr val="800000"/>
                </a:solidFill>
              </a:rPr>
              <a:t>-&gt;   D </a:t>
            </a:r>
            <a:r>
              <a:rPr lang="en-US" sz="2800" dirty="0" smtClean="0">
                <a:solidFill>
                  <a:srgbClr val="800000"/>
                </a:solidFill>
              </a:rPr>
              <a:t> -&gt;   </a:t>
            </a:r>
            <a:r>
              <a:rPr lang="en-US" sz="2800" dirty="0">
                <a:solidFill>
                  <a:srgbClr val="800000"/>
                </a:solidFill>
              </a:rPr>
              <a:t>..</a:t>
            </a:r>
            <a:r>
              <a:rPr lang="en-US" sz="2800" dirty="0" smtClean="0">
                <a:solidFill>
                  <a:srgbClr val="800000"/>
                </a:solidFill>
              </a:rPr>
              <a:t>.   -&gt;   E</a:t>
            </a:r>
            <a:endParaRPr lang="en-US" sz="2800" dirty="0">
              <a:solidFill>
                <a:srgbClr val="8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83533" y="397000"/>
            <a:ext cx="44581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Watch execution of </a:t>
            </a:r>
            <a:r>
              <a:rPr lang="en-US" sz="2800" dirty="0" err="1" smtClean="0">
                <a:solidFill>
                  <a:srgbClr val="FF0000"/>
                </a:solidFill>
              </a:rPr>
              <a:t>repetend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66962" y="2502120"/>
            <a:ext cx="1682522" cy="461665"/>
          </a:xfrm>
          <a:prstGeom prst="rect">
            <a:avLst/>
          </a:prstGeom>
          <a:solidFill>
            <a:srgbClr val="FFE5F7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Do this next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2719234" y="4884700"/>
            <a:ext cx="9590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temp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66962" y="2894561"/>
            <a:ext cx="1682522" cy="461665"/>
          </a:xfrm>
          <a:prstGeom prst="rect">
            <a:avLst/>
          </a:prstGeom>
          <a:solidFill>
            <a:srgbClr val="FFE5F7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Do this next</a:t>
            </a:r>
            <a:endParaRPr lang="en-US" sz="2400" dirty="0"/>
          </a:p>
        </p:txBody>
      </p:sp>
      <p:sp>
        <p:nvSpPr>
          <p:cNvPr id="27" name="TextBox 26"/>
          <p:cNvSpPr txBox="1"/>
          <p:nvPr/>
        </p:nvSpPr>
        <p:spPr>
          <a:xfrm>
            <a:off x="4276652" y="3234986"/>
            <a:ext cx="1682522" cy="461665"/>
          </a:xfrm>
          <a:prstGeom prst="rect">
            <a:avLst/>
          </a:prstGeom>
          <a:solidFill>
            <a:srgbClr val="FFE5F7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Do this next</a:t>
            </a:r>
            <a:endParaRPr lang="en-US" sz="2400" dirty="0"/>
          </a:p>
        </p:txBody>
      </p:sp>
      <p:grpSp>
        <p:nvGrpSpPr>
          <p:cNvPr id="36" name="Group 35"/>
          <p:cNvGrpSpPr/>
          <p:nvPr/>
        </p:nvGrpSpPr>
        <p:grpSpPr>
          <a:xfrm>
            <a:off x="3995817" y="4775108"/>
            <a:ext cx="2183454" cy="1116296"/>
            <a:chOff x="2996838" y="4832184"/>
            <a:chExt cx="2183454" cy="1116296"/>
          </a:xfrm>
        </p:grpSpPr>
        <p:sp>
          <p:nvSpPr>
            <p:cNvPr id="37" name="TextBox 36"/>
            <p:cNvSpPr txBox="1"/>
            <p:nvPr/>
          </p:nvSpPr>
          <p:spPr>
            <a:xfrm>
              <a:off x="4780711" y="5579148"/>
              <a:ext cx="399581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     </a:t>
              </a:r>
              <a:endParaRPr lang="en-US" dirty="0"/>
            </a:p>
          </p:txBody>
        </p:sp>
        <p:cxnSp>
          <p:nvCxnSpPr>
            <p:cNvPr id="39" name="Straight Arrow Connector 38"/>
            <p:cNvCxnSpPr/>
            <p:nvPr/>
          </p:nvCxnSpPr>
          <p:spPr>
            <a:xfrm flipH="1" flipV="1">
              <a:off x="2996838" y="4832184"/>
              <a:ext cx="1369996" cy="746964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/>
          <p:cNvGrpSpPr/>
          <p:nvPr/>
        </p:nvGrpSpPr>
        <p:grpSpPr>
          <a:xfrm>
            <a:off x="4880609" y="5579148"/>
            <a:ext cx="1355723" cy="726055"/>
            <a:chOff x="4709357" y="5579148"/>
            <a:chExt cx="1355723" cy="726055"/>
          </a:xfrm>
        </p:grpSpPr>
        <p:sp>
          <p:nvSpPr>
            <p:cNvPr id="12" name="TextBox 11"/>
            <p:cNvSpPr txBox="1"/>
            <p:nvPr/>
          </p:nvSpPr>
          <p:spPr>
            <a:xfrm>
              <a:off x="4780711" y="5579148"/>
              <a:ext cx="399581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     </a:t>
              </a:r>
              <a:endParaRPr lang="en-US" dirty="0"/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>
              <a:off x="4709357" y="5891404"/>
              <a:ext cx="770621" cy="413798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 flipV="1">
              <a:off x="5479978" y="5721837"/>
              <a:ext cx="585102" cy="583366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" name="Straight Arrow Connector 8"/>
          <p:cNvCxnSpPr>
            <a:stCxn id="7" idx="3"/>
          </p:cNvCxnSpPr>
          <p:nvPr/>
        </p:nvCxnSpPr>
        <p:spPr>
          <a:xfrm>
            <a:off x="3678326" y="5146310"/>
            <a:ext cx="1559049" cy="546989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4276652" y="3618218"/>
            <a:ext cx="1682522" cy="461665"/>
          </a:xfrm>
          <a:prstGeom prst="rect">
            <a:avLst/>
          </a:prstGeom>
          <a:solidFill>
            <a:srgbClr val="FFE5F7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Do this next</a:t>
            </a:r>
            <a:endParaRPr lang="en-US" sz="2400" dirty="0"/>
          </a:p>
        </p:txBody>
      </p:sp>
      <p:grpSp>
        <p:nvGrpSpPr>
          <p:cNvPr id="57" name="Group 56"/>
          <p:cNvGrpSpPr/>
          <p:nvPr/>
        </p:nvGrpSpPr>
        <p:grpSpPr>
          <a:xfrm>
            <a:off x="4005507" y="4349839"/>
            <a:ext cx="1517283" cy="1058081"/>
            <a:chOff x="4005507" y="4349839"/>
            <a:chExt cx="1517283" cy="1058081"/>
          </a:xfrm>
        </p:grpSpPr>
        <p:cxnSp>
          <p:nvCxnSpPr>
            <p:cNvPr id="51" name="Straight Arrow Connector 50"/>
            <p:cNvCxnSpPr/>
            <p:nvPr/>
          </p:nvCxnSpPr>
          <p:spPr>
            <a:xfrm>
              <a:off x="5108938" y="4775108"/>
              <a:ext cx="413852" cy="632812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TextBox 55"/>
            <p:cNvSpPr txBox="1"/>
            <p:nvPr/>
          </p:nvSpPr>
          <p:spPr>
            <a:xfrm>
              <a:off x="4005507" y="4349839"/>
              <a:ext cx="542289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         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605733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11" grpId="0" animBg="1"/>
      <p:bldP spid="11" grpId="1" animBg="1"/>
      <p:bldP spid="27" grpId="0" animBg="1"/>
      <p:bldP spid="27" grpId="1" animBg="1"/>
      <p:bldP spid="50" grpId="0" animBg="1"/>
      <p:bldP spid="50" grpId="1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42395" y="403982"/>
            <a:ext cx="8034446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/</a:t>
            </a:r>
            <a:r>
              <a:rPr lang="en-US" sz="2400" dirty="0"/>
              <a:t>** Reverse this list in place. */</a:t>
            </a:r>
          </a:p>
          <a:p>
            <a:r>
              <a:rPr lang="en-US" sz="2400" dirty="0"/>
              <a:t>    </a:t>
            </a:r>
            <a:r>
              <a:rPr lang="en-US" sz="2400" b="1" dirty="0"/>
              <a:t>public void </a:t>
            </a:r>
            <a:r>
              <a:rPr lang="en-US" sz="2400" dirty="0" err="1"/>
              <a:t>ReverseInPlaceRecursive</a:t>
            </a:r>
            <a:r>
              <a:rPr lang="en-US" sz="2400" dirty="0"/>
              <a:t>() {</a:t>
            </a:r>
          </a:p>
          <a:p>
            <a:r>
              <a:rPr lang="en-US" sz="2400" dirty="0"/>
              <a:t>        </a:t>
            </a:r>
            <a:r>
              <a:rPr lang="en-US" sz="2400" b="1" dirty="0"/>
              <a:t>if </a:t>
            </a:r>
            <a:r>
              <a:rPr lang="en-US" sz="2400" dirty="0"/>
              <a:t>(head == </a:t>
            </a:r>
            <a:r>
              <a:rPr lang="en-US" sz="2400" b="1" dirty="0"/>
              <a:t>null</a:t>
            </a:r>
            <a:r>
              <a:rPr lang="en-US" sz="2400" dirty="0"/>
              <a:t>)</a:t>
            </a:r>
            <a:r>
              <a:rPr lang="en-US" sz="2400" b="1" dirty="0"/>
              <a:t> return;</a:t>
            </a:r>
          </a:p>
          <a:p>
            <a:r>
              <a:rPr lang="en-US" sz="2400" dirty="0"/>
              <a:t>        </a:t>
            </a:r>
            <a:r>
              <a:rPr lang="en-US" sz="2400" dirty="0" err="1"/>
              <a:t>StackCell</a:t>
            </a:r>
            <a:r>
              <a:rPr lang="en-US" sz="2400" dirty="0"/>
              <a:t>&lt;T&gt; c2= </a:t>
            </a:r>
            <a:r>
              <a:rPr lang="en-US" sz="2400" dirty="0" err="1"/>
              <a:t>head.next</a:t>
            </a:r>
            <a:r>
              <a:rPr lang="en-US" sz="2400" dirty="0"/>
              <a:t>;</a:t>
            </a:r>
          </a:p>
          <a:p>
            <a:r>
              <a:rPr lang="en-US" sz="2400" dirty="0"/>
              <a:t>        </a:t>
            </a:r>
            <a:r>
              <a:rPr lang="en-US" sz="2400" dirty="0" err="1"/>
              <a:t>head.next</a:t>
            </a:r>
            <a:r>
              <a:rPr lang="en-US" sz="2400" dirty="0"/>
              <a:t>= </a:t>
            </a:r>
            <a:r>
              <a:rPr lang="en-US" sz="2400" b="1" dirty="0"/>
              <a:t>null;</a:t>
            </a:r>
          </a:p>
          <a:p>
            <a:r>
              <a:rPr lang="en-US" sz="2400" dirty="0"/>
              <a:t>        </a:t>
            </a:r>
            <a:r>
              <a:rPr lang="en-US" sz="2400" dirty="0" err="1"/>
              <a:t>prependInPlace</a:t>
            </a:r>
            <a:r>
              <a:rPr lang="en-US" sz="2400" dirty="0" smtClean="0"/>
              <a:t>(c2</a:t>
            </a:r>
            <a:r>
              <a:rPr lang="en-US" sz="2400" dirty="0"/>
              <a:t>);</a:t>
            </a:r>
          </a:p>
          <a:p>
            <a:r>
              <a:rPr lang="en-US" sz="2400" dirty="0"/>
              <a:t>    </a:t>
            </a:r>
            <a:r>
              <a:rPr lang="en-US" sz="2400" dirty="0" smtClean="0"/>
              <a:t>}</a:t>
            </a:r>
          </a:p>
          <a:p>
            <a:endParaRPr lang="en-US" sz="2400" dirty="0"/>
          </a:p>
          <a:p>
            <a:pPr>
              <a:spcBef>
                <a:spcPts val="1200"/>
              </a:spcBef>
            </a:pPr>
            <a:r>
              <a:rPr lang="en-US" sz="2400" dirty="0"/>
              <a:t>    /** Prepend the elements of list </a:t>
            </a:r>
            <a:r>
              <a:rPr lang="en-US" sz="2400" dirty="0" smtClean="0"/>
              <a:t>c </a:t>
            </a:r>
            <a:r>
              <a:rPr lang="en-US" sz="2400" dirty="0"/>
              <a:t>to </a:t>
            </a:r>
            <a:r>
              <a:rPr lang="en-US" sz="2400" dirty="0" smtClean="0"/>
              <a:t>this list</a:t>
            </a:r>
            <a:r>
              <a:rPr lang="en-US" sz="2400" dirty="0" smtClean="0"/>
              <a:t>.</a:t>
            </a:r>
            <a:endParaRPr lang="en-US" sz="2400" dirty="0"/>
          </a:p>
          <a:p>
            <a:r>
              <a:rPr lang="en-US" sz="2400" dirty="0"/>
              <a:t>        Precondition: </a:t>
            </a:r>
            <a:r>
              <a:rPr lang="en-US" sz="2400" dirty="0" smtClean="0"/>
              <a:t>this list is not </a:t>
            </a:r>
            <a:r>
              <a:rPr lang="en-US" sz="2400" dirty="0"/>
              <a:t>null. */</a:t>
            </a:r>
          </a:p>
          <a:p>
            <a:r>
              <a:rPr lang="en-US" sz="2400" dirty="0"/>
              <a:t>    </a:t>
            </a:r>
            <a:r>
              <a:rPr lang="en-US" sz="2400" b="1" dirty="0"/>
              <a:t>public void </a:t>
            </a:r>
            <a:r>
              <a:rPr lang="en-US" sz="2400" dirty="0" err="1"/>
              <a:t>prependInPlace</a:t>
            </a:r>
            <a:r>
              <a:rPr lang="en-US" sz="2400" dirty="0" smtClean="0"/>
              <a:t>(</a:t>
            </a:r>
            <a:r>
              <a:rPr lang="en-US" sz="2400" dirty="0" err="1" smtClean="0"/>
              <a:t>StackCell</a:t>
            </a:r>
            <a:r>
              <a:rPr lang="en-US" sz="2400" dirty="0"/>
              <a:t>&lt;T&gt; </a:t>
            </a:r>
            <a:r>
              <a:rPr lang="en-US" sz="2400" dirty="0" smtClean="0"/>
              <a:t>c)</a:t>
            </a:r>
            <a:endParaRPr lang="en-US" sz="2400" dirty="0"/>
          </a:p>
        </p:txBody>
      </p:sp>
      <p:sp>
        <p:nvSpPr>
          <p:cNvPr id="2" name="Rectangle 1"/>
          <p:cNvSpPr/>
          <p:nvPr/>
        </p:nvSpPr>
        <p:spPr>
          <a:xfrm>
            <a:off x="5437092" y="403982"/>
            <a:ext cx="3125375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Recursive reverse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472565" y="5079135"/>
            <a:ext cx="663323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       </a:t>
            </a:r>
            <a:r>
              <a:rPr lang="en-US" sz="2400" dirty="0"/>
              <a:t>A &lt;- </a:t>
            </a:r>
            <a:r>
              <a:rPr lang="en-US" sz="2400" dirty="0" smtClean="0">
                <a:solidFill>
                  <a:srgbClr val="FF0000"/>
                </a:solidFill>
              </a:rPr>
              <a:t>c1</a:t>
            </a:r>
            <a:endParaRPr lang="en-US" sz="2400" dirty="0">
              <a:solidFill>
                <a:srgbClr val="FF0000"/>
              </a:solidFill>
            </a:endParaRPr>
          </a:p>
          <a:p>
            <a:r>
              <a:rPr lang="en-US" sz="2400" dirty="0" smtClean="0"/>
              <a:t>                     </a:t>
            </a:r>
            <a:r>
              <a:rPr lang="en-US" sz="2400" dirty="0" smtClean="0">
                <a:solidFill>
                  <a:srgbClr val="FF0000"/>
                </a:solidFill>
              </a:rPr>
              <a:t>c2 -&gt; </a:t>
            </a:r>
            <a:r>
              <a:rPr lang="en-US" sz="2400" dirty="0" smtClean="0"/>
              <a:t>B -&gt; C -</a:t>
            </a:r>
            <a:r>
              <a:rPr lang="en-US" sz="2400" dirty="0"/>
              <a:t>&gt;  </a:t>
            </a:r>
            <a:r>
              <a:rPr lang="en-US" sz="2400" dirty="0" smtClean="0"/>
              <a:t>D </a:t>
            </a:r>
            <a:r>
              <a:rPr lang="en-US" sz="2400" dirty="0"/>
              <a:t>-&gt; </a:t>
            </a:r>
            <a:r>
              <a:rPr lang="en-US" sz="2400" dirty="0" smtClean="0"/>
              <a:t>… -&gt; </a:t>
            </a:r>
            <a:r>
              <a:rPr lang="en-US" sz="2400" dirty="0"/>
              <a:t>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546519" y="1608408"/>
            <a:ext cx="3268081" cy="1938992"/>
          </a:xfrm>
          <a:prstGeom prst="rect">
            <a:avLst/>
          </a:prstGeom>
          <a:solidFill>
            <a:srgbClr val="FFE5F7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Just prepend (put at beginning) to the list containing the first element all the other elements, one at a time!  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998954" y="6033223"/>
            <a:ext cx="3845223" cy="461665"/>
          </a:xfrm>
          <a:prstGeom prst="rect">
            <a:avLst/>
          </a:prstGeom>
          <a:solidFill>
            <a:srgbClr val="C2FFB6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Prepend elements of c2 to c1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265882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mallset1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1024" y="317555"/>
            <a:ext cx="5634326" cy="3213494"/>
          </a:xfrm>
          <a:prstGeom prst="rect">
            <a:avLst/>
          </a:prstGeom>
        </p:spPr>
      </p:pic>
      <p:pic>
        <p:nvPicPr>
          <p:cNvPr id="4" name="Picture 3" descr="Tester1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1025" y="3600861"/>
            <a:ext cx="5883688" cy="29029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558839" y="2525104"/>
            <a:ext cx="1911100" cy="461665"/>
          </a:xfrm>
          <a:prstGeom prst="rect">
            <a:avLst/>
          </a:prstGeom>
          <a:solidFill>
            <a:srgbClr val="F9FFC9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Obvious error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195368" y="3182188"/>
            <a:ext cx="2729383" cy="1569660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Procedure to test size of set s.</a:t>
            </a:r>
          </a:p>
          <a:p>
            <a:r>
              <a:rPr lang="en-US" sz="2400" dirty="0" smtClean="0"/>
              <a:t>After creating s, expect size to be 0</a:t>
            </a:r>
            <a:endParaRPr lang="en-US" sz="2400" dirty="0"/>
          </a:p>
        </p:txBody>
      </p:sp>
      <p:cxnSp>
        <p:nvCxnSpPr>
          <p:cNvPr id="7" name="Straight Connector 6"/>
          <p:cNvCxnSpPr>
            <a:stCxn id="6" idx="3"/>
          </p:cNvCxnSpPr>
          <p:nvPr/>
        </p:nvCxnSpPr>
        <p:spPr>
          <a:xfrm>
            <a:off x="2924751" y="3967018"/>
            <a:ext cx="1987402" cy="1141154"/>
          </a:xfrm>
          <a:prstGeom prst="line">
            <a:avLst/>
          </a:prstGeom>
          <a:ln w="44450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95368" y="5303519"/>
            <a:ext cx="2729383" cy="1200328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assertEquals</a:t>
            </a:r>
            <a:r>
              <a:rPr lang="en-US" sz="2400" dirty="0" smtClean="0"/>
              <a:t>( </a:t>
            </a:r>
          </a:p>
          <a:p>
            <a:r>
              <a:rPr lang="en-US" sz="2400" dirty="0" smtClean="0"/>
              <a:t>     expected value,</a:t>
            </a:r>
          </a:p>
          <a:p>
            <a:r>
              <a:rPr lang="en-US" sz="2400" dirty="0" smtClean="0"/>
              <a:t>     computed value);</a:t>
            </a:r>
            <a:endParaRPr lang="en-US" sz="2400" dirty="0"/>
          </a:p>
        </p:txBody>
      </p:sp>
      <p:cxnSp>
        <p:nvCxnSpPr>
          <p:cNvPr id="12" name="Straight Connector 11"/>
          <p:cNvCxnSpPr>
            <a:stCxn id="11" idx="3"/>
          </p:cNvCxnSpPr>
          <p:nvPr/>
        </p:nvCxnSpPr>
        <p:spPr>
          <a:xfrm flipV="1">
            <a:off x="2924751" y="5736226"/>
            <a:ext cx="1652482" cy="167457"/>
          </a:xfrm>
          <a:prstGeom prst="line">
            <a:avLst/>
          </a:prstGeom>
          <a:ln w="44450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6551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/>
          <p:cNvCxnSpPr/>
          <p:nvPr/>
        </p:nvCxnSpPr>
        <p:spPr>
          <a:xfrm flipV="1">
            <a:off x="5226448" y="1671960"/>
            <a:ext cx="0" cy="603000"/>
          </a:xfrm>
          <a:prstGeom prst="straightConnector1">
            <a:avLst/>
          </a:prstGeom>
          <a:ln w="76200" cmpd="sng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4492730" y="4686546"/>
            <a:ext cx="1178692" cy="648682"/>
          </a:xfrm>
          <a:prstGeom prst="straightConnector1">
            <a:avLst/>
          </a:prstGeom>
          <a:ln w="76200" cmpd="sng">
            <a:solidFill>
              <a:srgbClr val="8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Tester1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6690" y="3866065"/>
            <a:ext cx="5553107" cy="287229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350496" y="390789"/>
            <a:ext cx="254019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Select project.</a:t>
            </a:r>
          </a:p>
          <a:p>
            <a:r>
              <a:rPr lang="en-US" sz="2400" dirty="0"/>
              <a:t>S</a:t>
            </a:r>
            <a:r>
              <a:rPr lang="en-US" sz="2400" dirty="0" smtClean="0"/>
              <a:t>elect  menu item </a:t>
            </a:r>
            <a:r>
              <a:rPr lang="en-US" sz="2400" dirty="0" smtClean="0">
                <a:solidFill>
                  <a:srgbClr val="800000"/>
                </a:solidFill>
              </a:rPr>
              <a:t>Run -&gt; Run As -&gt; </a:t>
            </a:r>
            <a:r>
              <a:rPr lang="en-US" sz="2400" dirty="0" err="1" smtClean="0">
                <a:solidFill>
                  <a:srgbClr val="800000"/>
                </a:solidFill>
              </a:rPr>
              <a:t>Junit</a:t>
            </a:r>
            <a:r>
              <a:rPr lang="en-US" sz="2400" dirty="0" smtClean="0">
                <a:solidFill>
                  <a:srgbClr val="800000"/>
                </a:solidFill>
              </a:rPr>
              <a:t> Test  </a:t>
            </a:r>
          </a:p>
          <a:p>
            <a:endParaRPr lang="en-US" sz="2400" dirty="0">
              <a:solidFill>
                <a:srgbClr val="800000"/>
              </a:solidFill>
            </a:endParaRPr>
          </a:p>
          <a:p>
            <a:r>
              <a:rPr lang="en-US" sz="2400" dirty="0" smtClean="0">
                <a:solidFill>
                  <a:srgbClr val="FF0000"/>
                </a:solidFill>
              </a:rPr>
              <a:t>Get RED BAR</a:t>
            </a:r>
          </a:p>
          <a:p>
            <a:endParaRPr lang="en-US" sz="2400" dirty="0">
              <a:solidFill>
                <a:srgbClr val="FF0000"/>
              </a:solidFill>
            </a:endParaRPr>
          </a:p>
          <a:p>
            <a:r>
              <a:rPr lang="en-US" sz="2400" dirty="0" smtClean="0">
                <a:solidFill>
                  <a:srgbClr val="FF0000"/>
                </a:solidFill>
              </a:rPr>
              <a:t>Error in </a:t>
            </a:r>
            <a:r>
              <a:rPr lang="en-US" sz="2400" dirty="0" err="1" smtClean="0">
                <a:solidFill>
                  <a:srgbClr val="FF0000"/>
                </a:solidFill>
              </a:rPr>
              <a:t>testSetSize</a:t>
            </a:r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7" name="Picture 6" descr="failure1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417" y="390789"/>
            <a:ext cx="5923765" cy="3475276"/>
          </a:xfrm>
          <a:prstGeom prst="rect">
            <a:avLst/>
          </a:prstGeom>
        </p:spPr>
      </p:pic>
      <p:cxnSp>
        <p:nvCxnSpPr>
          <p:cNvPr id="14" name="Straight Connector 13"/>
          <p:cNvCxnSpPr/>
          <p:nvPr/>
        </p:nvCxnSpPr>
        <p:spPr>
          <a:xfrm flipV="1">
            <a:off x="3712024" y="3242408"/>
            <a:ext cx="2638472" cy="195369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8" name="Group 17"/>
          <p:cNvGrpSpPr/>
          <p:nvPr/>
        </p:nvGrpSpPr>
        <p:grpSpPr>
          <a:xfrm>
            <a:off x="303417" y="3558972"/>
            <a:ext cx="2733273" cy="2466401"/>
            <a:chOff x="303417" y="3558972"/>
            <a:chExt cx="2733273" cy="2466401"/>
          </a:xfrm>
        </p:grpSpPr>
        <p:sp>
          <p:nvSpPr>
            <p:cNvPr id="12" name="TextBox 11"/>
            <p:cNvSpPr txBox="1"/>
            <p:nvPr/>
          </p:nvSpPr>
          <p:spPr>
            <a:xfrm>
              <a:off x="303417" y="4455713"/>
              <a:ext cx="2733273" cy="1569660"/>
            </a:xfrm>
            <a:prstGeom prst="rect">
              <a:avLst/>
            </a:prstGeom>
            <a:solidFill>
              <a:srgbClr val="CCFFCC"/>
            </a:solidFill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C</a:t>
              </a:r>
              <a:r>
                <a:rPr lang="en-US" sz="2400" dirty="0" smtClean="0"/>
                <a:t>lick this; </a:t>
              </a:r>
            </a:p>
            <a:p>
              <a:r>
                <a:rPr lang="en-US" sz="2400" dirty="0"/>
                <a:t>d</a:t>
              </a:r>
              <a:r>
                <a:rPr lang="en-US" sz="2400" dirty="0" smtClean="0"/>
                <a:t>own below you see failure trace </a:t>
              </a:r>
              <a:br>
                <a:rPr lang="en-US" sz="2400" dirty="0" smtClean="0"/>
              </a:br>
              <a:r>
                <a:rPr lang="en-US" sz="2400" dirty="0" smtClean="0"/>
                <a:t>(next slide)</a:t>
              </a:r>
              <a:endParaRPr lang="en-US" sz="2400" dirty="0"/>
            </a:p>
          </p:txBody>
        </p:sp>
        <p:cxnSp>
          <p:nvCxnSpPr>
            <p:cNvPr id="17" name="Straight Connector 16"/>
            <p:cNvCxnSpPr>
              <a:endCxn id="12" idx="0"/>
            </p:cNvCxnSpPr>
            <p:nvPr/>
          </p:nvCxnSpPr>
          <p:spPr>
            <a:xfrm flipH="1">
              <a:off x="1670054" y="3558972"/>
              <a:ext cx="339463" cy="896741"/>
            </a:xfrm>
            <a:prstGeom prst="line">
              <a:avLst/>
            </a:prstGeom>
            <a:ln w="44450"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224885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ailure2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649" y="139569"/>
            <a:ext cx="7050727" cy="3437777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 flipV="1">
            <a:off x="4492730" y="4686546"/>
            <a:ext cx="1178692" cy="648682"/>
          </a:xfrm>
          <a:prstGeom prst="straightConnector1">
            <a:avLst/>
          </a:prstGeom>
          <a:ln w="76200" cmpd="sng">
            <a:solidFill>
              <a:srgbClr val="8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Tester1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6690" y="3866065"/>
            <a:ext cx="5553107" cy="2872297"/>
          </a:xfrm>
          <a:prstGeom prst="rect">
            <a:avLst/>
          </a:prstGeom>
        </p:spPr>
      </p:pic>
      <p:cxnSp>
        <p:nvCxnSpPr>
          <p:cNvPr id="14" name="Straight Connector 13"/>
          <p:cNvCxnSpPr/>
          <p:nvPr/>
        </p:nvCxnSpPr>
        <p:spPr>
          <a:xfrm flipV="1">
            <a:off x="1854258" y="3461275"/>
            <a:ext cx="1941496" cy="869710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5731490" y="1210295"/>
            <a:ext cx="2526052" cy="461665"/>
          </a:xfrm>
          <a:prstGeom prst="rect">
            <a:avLst/>
          </a:prstGeom>
          <a:solidFill>
            <a:srgbClr val="FFE5F7"/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800000"/>
                </a:solidFill>
              </a:rPr>
              <a:t>Expected 0, got 42</a:t>
            </a:r>
            <a:endParaRPr lang="en-US" sz="2400" b="1" dirty="0">
              <a:solidFill>
                <a:srgbClr val="8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34920" y="3912350"/>
            <a:ext cx="1576912" cy="830997"/>
          </a:xfrm>
          <a:prstGeom prst="rect">
            <a:avLst/>
          </a:prstGeom>
          <a:solidFill>
            <a:srgbClr val="FFE5F7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800000"/>
                </a:solidFill>
              </a:rPr>
              <a:t>Happened on line 7</a:t>
            </a:r>
            <a:endParaRPr lang="en-US" sz="2400" b="1" dirty="0">
              <a:solidFill>
                <a:srgbClr val="800000"/>
              </a:solidFill>
            </a:endParaRPr>
          </a:p>
        </p:txBody>
      </p:sp>
      <p:cxnSp>
        <p:nvCxnSpPr>
          <p:cNvPr id="15" name="Straight Connector 14"/>
          <p:cNvCxnSpPr>
            <a:stCxn id="13" idx="3"/>
          </p:cNvCxnSpPr>
          <p:nvPr/>
        </p:nvCxnSpPr>
        <p:spPr>
          <a:xfrm>
            <a:off x="1911832" y="4327849"/>
            <a:ext cx="2580898" cy="1561901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67972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JJava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7145" y="310789"/>
            <a:ext cx="3461298" cy="224516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0033" y="310789"/>
            <a:ext cx="363703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Right-mouse click on Java to get contextual menu, choose </a:t>
            </a:r>
            <a:r>
              <a:rPr lang="en-US" sz="2400" dirty="0" smtClean="0">
                <a:solidFill>
                  <a:srgbClr val="800000"/>
                </a:solidFill>
              </a:rPr>
              <a:t>Reset</a:t>
            </a:r>
            <a:r>
              <a:rPr lang="en-US" sz="2400" dirty="0" smtClean="0"/>
              <a:t> to get back to Java perspective.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Or click Package Explorer tab</a:t>
            </a:r>
            <a:endParaRPr lang="en-US" sz="2400" dirty="0">
              <a:solidFill>
                <a:srgbClr val="FF0000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3881651" y="599295"/>
            <a:ext cx="2826347" cy="411444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5" name="Group 14"/>
          <p:cNvGrpSpPr/>
          <p:nvPr/>
        </p:nvGrpSpPr>
        <p:grpSpPr>
          <a:xfrm>
            <a:off x="530033" y="2551607"/>
            <a:ext cx="8078410" cy="2485322"/>
            <a:chOff x="530033" y="2551607"/>
            <a:chExt cx="8078410" cy="2485322"/>
          </a:xfrm>
        </p:grpSpPr>
        <p:pic>
          <p:nvPicPr>
            <p:cNvPr id="10" name="Picture 9" descr="smallset2.tif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41930" y="2555956"/>
              <a:ext cx="4366513" cy="2480973"/>
            </a:xfrm>
            <a:prstGeom prst="rect">
              <a:avLst/>
            </a:prstGeom>
          </p:spPr>
        </p:pic>
        <p:grpSp>
          <p:nvGrpSpPr>
            <p:cNvPr id="14" name="Group 13"/>
            <p:cNvGrpSpPr/>
            <p:nvPr/>
          </p:nvGrpSpPr>
          <p:grpSpPr>
            <a:xfrm>
              <a:off x="530033" y="2551607"/>
              <a:ext cx="6177965" cy="1343808"/>
              <a:chOff x="530033" y="2551607"/>
              <a:chExt cx="6177965" cy="1343808"/>
            </a:xfrm>
          </p:grpSpPr>
          <p:sp>
            <p:nvSpPr>
              <p:cNvPr id="11" name="TextBox 10"/>
              <p:cNvSpPr txBox="1"/>
              <p:nvPr/>
            </p:nvSpPr>
            <p:spPr>
              <a:xfrm>
                <a:off x="530033" y="2551607"/>
                <a:ext cx="304332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 smtClean="0"/>
                  <a:t>change size to return 0</a:t>
                </a:r>
                <a:endParaRPr lang="en-US" sz="2400" dirty="0"/>
              </a:p>
            </p:txBody>
          </p:sp>
          <p:cxnSp>
            <p:nvCxnSpPr>
              <p:cNvPr id="12" name="Straight Connector 11"/>
              <p:cNvCxnSpPr/>
              <p:nvPr/>
            </p:nvCxnSpPr>
            <p:spPr>
              <a:xfrm>
                <a:off x="3543381" y="2807550"/>
                <a:ext cx="3164617" cy="1087865"/>
              </a:xfrm>
              <a:prstGeom prst="line">
                <a:avLst/>
              </a:prstGeom>
              <a:ln w="44450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1" name="Group 20"/>
          <p:cNvGrpSpPr/>
          <p:nvPr/>
        </p:nvGrpSpPr>
        <p:grpSpPr>
          <a:xfrm>
            <a:off x="530033" y="3352327"/>
            <a:ext cx="8129505" cy="3111494"/>
            <a:chOff x="530033" y="3352327"/>
            <a:chExt cx="8129505" cy="3111494"/>
          </a:xfrm>
        </p:grpSpPr>
        <p:sp>
          <p:nvSpPr>
            <p:cNvPr id="16" name="TextBox 15"/>
            <p:cNvSpPr txBox="1"/>
            <p:nvPr/>
          </p:nvSpPr>
          <p:spPr>
            <a:xfrm>
              <a:off x="530033" y="3352327"/>
              <a:ext cx="2891386" cy="1200328"/>
            </a:xfrm>
            <a:prstGeom prst="rect">
              <a:avLst/>
            </a:prstGeom>
            <a:solidFill>
              <a:srgbClr val="C2FFB6"/>
            </a:solidFill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Run </a:t>
              </a:r>
              <a:r>
                <a:rPr lang="en-US" sz="2400" dirty="0" err="1" smtClean="0"/>
                <a:t>Junit</a:t>
              </a:r>
              <a:r>
                <a:rPr lang="en-US" sz="2400" dirty="0" smtClean="0"/>
                <a:t> tester again</a:t>
              </a:r>
            </a:p>
            <a:p>
              <a:r>
                <a:rPr lang="en-US" sz="2400" dirty="0"/>
                <a:t>G</a:t>
              </a:r>
              <a:r>
                <a:rPr lang="en-US" sz="2400" dirty="0" smtClean="0"/>
                <a:t>reen bar!</a:t>
              </a:r>
            </a:p>
            <a:p>
              <a:r>
                <a:rPr lang="en-US" sz="2400" dirty="0" smtClean="0"/>
                <a:t>No errors</a:t>
              </a:r>
              <a:endParaRPr lang="en-US" sz="2400" dirty="0"/>
            </a:p>
          </p:txBody>
        </p:sp>
        <p:pic>
          <p:nvPicPr>
            <p:cNvPr id="17" name="Picture 16" descr="success1.tif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47762" y="4680207"/>
              <a:ext cx="5811776" cy="1783614"/>
            </a:xfrm>
            <a:prstGeom prst="rect">
              <a:avLst/>
            </a:prstGeom>
          </p:spPr>
        </p:pic>
        <p:cxnSp>
          <p:nvCxnSpPr>
            <p:cNvPr id="18" name="Straight Connector 17"/>
            <p:cNvCxnSpPr/>
            <p:nvPr/>
          </p:nvCxnSpPr>
          <p:spPr>
            <a:xfrm>
              <a:off x="2112075" y="4047815"/>
              <a:ext cx="853674" cy="989114"/>
            </a:xfrm>
            <a:prstGeom prst="line">
              <a:avLst/>
            </a:prstGeom>
            <a:ln w="44450"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67130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74421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Some </a:t>
            </a:r>
            <a:r>
              <a:rPr lang="en-US" sz="3200" dirty="0" err="1" smtClean="0">
                <a:solidFill>
                  <a:srgbClr val="FF0000"/>
                </a:solidFill>
              </a:rPr>
              <a:t>JUnit</a:t>
            </a:r>
            <a:r>
              <a:rPr lang="en-US" sz="3200" dirty="0" smtClean="0">
                <a:solidFill>
                  <a:srgbClr val="FF0000"/>
                </a:solidFill>
              </a:rPr>
              <a:t> asserts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5257800"/>
          </a:xfrm>
        </p:spPr>
        <p:txBody>
          <a:bodyPr>
            <a:normAutofit/>
          </a:bodyPr>
          <a:lstStyle/>
          <a:p>
            <a:r>
              <a:rPr lang="en-US" sz="2400" dirty="0" err="1" smtClean="0"/>
              <a:t>assertEquals</a:t>
            </a:r>
            <a:r>
              <a:rPr lang="en-US" sz="2400" dirty="0" smtClean="0"/>
              <a:t>(expected value, computed value)</a:t>
            </a:r>
          </a:p>
          <a:p>
            <a:r>
              <a:rPr lang="en-US" sz="2400" dirty="0" err="1" smtClean="0"/>
              <a:t>assertTrue</a:t>
            </a:r>
            <a:r>
              <a:rPr lang="en-US" sz="2400" dirty="0" smtClean="0"/>
              <a:t>(</a:t>
            </a:r>
            <a:r>
              <a:rPr lang="en-US" sz="2400" dirty="0" err="1" smtClean="0"/>
              <a:t>boolean</a:t>
            </a:r>
            <a:r>
              <a:rPr lang="en-US" sz="2400" dirty="0" smtClean="0"/>
              <a:t> </a:t>
            </a:r>
            <a:r>
              <a:rPr lang="en-US" sz="2400" dirty="0" err="1" smtClean="0"/>
              <a:t>exp</a:t>
            </a:r>
            <a:r>
              <a:rPr lang="en-US" sz="2400" dirty="0" smtClean="0"/>
              <a:t> that should be true)</a:t>
            </a:r>
          </a:p>
          <a:p>
            <a:r>
              <a:rPr lang="en-US" sz="2400" dirty="0" err="1" smtClean="0"/>
              <a:t>assertFalse</a:t>
            </a:r>
            <a:r>
              <a:rPr lang="en-US" sz="2400" dirty="0"/>
              <a:t>(</a:t>
            </a:r>
            <a:r>
              <a:rPr lang="en-US" sz="2400" dirty="0" err="1"/>
              <a:t>boolean</a:t>
            </a:r>
            <a:r>
              <a:rPr lang="en-US" sz="2400" dirty="0"/>
              <a:t> </a:t>
            </a:r>
            <a:r>
              <a:rPr lang="en-US" sz="2400" dirty="0" err="1"/>
              <a:t>exp</a:t>
            </a:r>
            <a:r>
              <a:rPr lang="en-US" sz="2400" dirty="0"/>
              <a:t> that should be false</a:t>
            </a:r>
            <a:r>
              <a:rPr lang="en-US" sz="2400" dirty="0" smtClean="0"/>
              <a:t>)</a:t>
            </a:r>
          </a:p>
          <a:p>
            <a:r>
              <a:rPr lang="en-US" sz="2400" dirty="0" err="1" smtClean="0"/>
              <a:t>assertNull</a:t>
            </a:r>
            <a:r>
              <a:rPr lang="en-US" sz="2400" dirty="0" smtClean="0"/>
              <a:t>()</a:t>
            </a:r>
          </a:p>
          <a:p>
            <a:r>
              <a:rPr lang="en-US" sz="2400" dirty="0" err="1" smtClean="0"/>
              <a:t>assertNotNull</a:t>
            </a:r>
            <a:r>
              <a:rPr lang="en-US" sz="2400" dirty="0" smtClean="0"/>
              <a:t>()</a:t>
            </a:r>
          </a:p>
          <a:p>
            <a:r>
              <a:rPr lang="en-US" sz="2400" dirty="0" smtClean="0"/>
              <a:t>fail(message)       </a:t>
            </a:r>
            <a:r>
              <a:rPr lang="en-US" sz="2400" dirty="0" smtClean="0">
                <a:solidFill>
                  <a:srgbClr val="008000"/>
                </a:solidFill>
              </a:rPr>
              <a:t>--aborts test of procedure, printing message</a:t>
            </a:r>
          </a:p>
          <a:p>
            <a:r>
              <a:rPr lang="en-US" sz="2400" dirty="0" smtClean="0"/>
              <a:t>There are a lot more at </a:t>
            </a:r>
            <a:br>
              <a:rPr lang="en-US" sz="2400" dirty="0" smtClean="0"/>
            </a:br>
            <a:r>
              <a:rPr lang="en-US" sz="2400" dirty="0" smtClean="0">
                <a:solidFill>
                  <a:srgbClr val="0000FF"/>
                </a:solidFill>
              </a:rPr>
              <a:t>http://</a:t>
            </a:r>
            <a:r>
              <a:rPr lang="en-US" sz="2400" dirty="0" err="1" smtClean="0">
                <a:solidFill>
                  <a:srgbClr val="0000FF"/>
                </a:solidFill>
              </a:rPr>
              <a:t>junit.sourceforge.net</a:t>
            </a:r>
            <a:r>
              <a:rPr lang="en-US" sz="2400" dirty="0" smtClean="0">
                <a:solidFill>
                  <a:srgbClr val="0000FF"/>
                </a:solidFill>
              </a:rPr>
              <a:t>/</a:t>
            </a:r>
            <a:r>
              <a:rPr lang="en-US" sz="2400" dirty="0" err="1" smtClean="0">
                <a:solidFill>
                  <a:srgbClr val="0000FF"/>
                </a:solidFill>
              </a:rPr>
              <a:t>javadoc</a:t>
            </a:r>
            <a:r>
              <a:rPr lang="en-US" sz="2400" dirty="0" smtClean="0">
                <a:solidFill>
                  <a:srgbClr val="0000FF"/>
                </a:solidFill>
              </a:rPr>
              <a:t>/</a:t>
            </a:r>
            <a:endParaRPr lang="en-US" sz="24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51231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74421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Can have several procedures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984549"/>
            <a:ext cx="2097269" cy="3416320"/>
          </a:xfrm>
          <a:prstGeom prst="rect">
            <a:avLst/>
          </a:prstGeom>
          <a:solidFill>
            <a:srgbClr val="F9FFC9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800000"/>
                </a:solidFill>
                <a:latin typeface="Times New Roman"/>
                <a:cs typeface="Times New Roman"/>
              </a:rPr>
              <a:t>Each</a:t>
            </a:r>
          </a:p>
          <a:p>
            <a:r>
              <a:rPr lang="en-US" sz="2400" dirty="0" smtClean="0">
                <a:solidFill>
                  <a:srgbClr val="800000"/>
                </a:solidFill>
                <a:latin typeface="Times New Roman"/>
                <a:cs typeface="Times New Roman"/>
              </a:rPr>
              <a:t>no-parameter</a:t>
            </a:r>
          </a:p>
          <a:p>
            <a:r>
              <a:rPr lang="en-US" sz="2400" dirty="0">
                <a:solidFill>
                  <a:srgbClr val="800000"/>
                </a:solidFill>
                <a:latin typeface="Times New Roman"/>
                <a:cs typeface="Times New Roman"/>
              </a:rPr>
              <a:t>p</a:t>
            </a:r>
            <a:r>
              <a:rPr lang="en-US" sz="2400" dirty="0" smtClean="0">
                <a:solidFill>
                  <a:srgbClr val="800000"/>
                </a:solidFill>
                <a:latin typeface="Times New Roman"/>
                <a:cs typeface="Times New Roman"/>
              </a:rPr>
              <a:t>rocedure preceded by @Test</a:t>
            </a:r>
          </a:p>
          <a:p>
            <a:r>
              <a:rPr lang="en-US" sz="2400" dirty="0">
                <a:solidFill>
                  <a:srgbClr val="800000"/>
                </a:solidFill>
                <a:latin typeface="Times New Roman"/>
                <a:cs typeface="Times New Roman"/>
              </a:rPr>
              <a:t>i</a:t>
            </a:r>
            <a:r>
              <a:rPr lang="en-US" sz="2400" dirty="0" smtClean="0">
                <a:solidFill>
                  <a:srgbClr val="800000"/>
                </a:solidFill>
                <a:latin typeface="Times New Roman"/>
                <a:cs typeface="Times New Roman"/>
              </a:rPr>
              <a:t>s tested independently when running </a:t>
            </a:r>
            <a:r>
              <a:rPr lang="en-US" sz="2400" dirty="0" err="1" smtClean="0">
                <a:solidFill>
                  <a:srgbClr val="800000"/>
                </a:solidFill>
                <a:latin typeface="Times New Roman"/>
                <a:cs typeface="Times New Roman"/>
              </a:rPr>
              <a:t>Junit</a:t>
            </a:r>
            <a:r>
              <a:rPr lang="en-US" sz="2400" dirty="0" smtClean="0">
                <a:solidFill>
                  <a:srgbClr val="800000"/>
                </a:solidFill>
                <a:latin typeface="Times New Roman"/>
                <a:cs typeface="Times New Roman"/>
              </a:rPr>
              <a:t> test </a:t>
            </a:r>
            <a:endParaRPr lang="en-US" sz="2400" dirty="0">
              <a:solidFill>
                <a:srgbClr val="800000"/>
              </a:solidFill>
              <a:latin typeface="Times New Roman"/>
              <a:cs typeface="Times New Roman"/>
            </a:endParaRPr>
          </a:p>
        </p:txBody>
      </p:sp>
      <p:pic>
        <p:nvPicPr>
          <p:cNvPr id="7" name="Picture 6" descr="smallset3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3053" y="1755077"/>
            <a:ext cx="5463747" cy="4683211"/>
          </a:xfrm>
          <a:prstGeom prst="rect">
            <a:avLst/>
          </a:prstGeom>
        </p:spPr>
      </p:pic>
      <p:cxnSp>
        <p:nvCxnSpPr>
          <p:cNvPr id="8" name="Straight Connector 7"/>
          <p:cNvCxnSpPr>
            <a:stCxn id="6" idx="3"/>
          </p:cNvCxnSpPr>
          <p:nvPr/>
        </p:nvCxnSpPr>
        <p:spPr>
          <a:xfrm flipV="1">
            <a:off x="2554469" y="2368641"/>
            <a:ext cx="1213016" cy="324068"/>
          </a:xfrm>
          <a:prstGeom prst="line">
            <a:avLst/>
          </a:prstGeom>
          <a:ln w="50800">
            <a:solidFill>
              <a:srgbClr val="BD9B1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6" idx="3"/>
          </p:cNvCxnSpPr>
          <p:nvPr/>
        </p:nvCxnSpPr>
        <p:spPr>
          <a:xfrm>
            <a:off x="2554469" y="2692709"/>
            <a:ext cx="1213016" cy="1708160"/>
          </a:xfrm>
          <a:prstGeom prst="line">
            <a:avLst/>
          </a:prstGeom>
          <a:ln w="50800">
            <a:solidFill>
              <a:srgbClr val="BD9B1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6" idx="3"/>
          </p:cNvCxnSpPr>
          <p:nvPr/>
        </p:nvCxnSpPr>
        <p:spPr>
          <a:xfrm>
            <a:off x="2554469" y="2692709"/>
            <a:ext cx="1213016" cy="2886439"/>
          </a:xfrm>
          <a:prstGeom prst="line">
            <a:avLst/>
          </a:prstGeom>
          <a:ln w="50800">
            <a:solidFill>
              <a:srgbClr val="BD9B1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14284" y="5151082"/>
            <a:ext cx="1926555" cy="1200328"/>
          </a:xfrm>
          <a:prstGeom prst="rect">
            <a:avLst/>
          </a:prstGeom>
          <a:solidFill>
            <a:srgbClr val="FFE5F7"/>
          </a:solidFill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rgbClr val="800000"/>
                </a:solidFill>
              </a:rPr>
              <a:t>DrJava</a:t>
            </a:r>
            <a:r>
              <a:rPr lang="en-US" sz="2400" b="1" dirty="0" smtClean="0">
                <a:solidFill>
                  <a:srgbClr val="800000"/>
                </a:solidFill>
              </a:rPr>
              <a:t> does it slightly differently!</a:t>
            </a:r>
            <a:endParaRPr lang="en-US" sz="2400" b="1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95021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7455" y="391516"/>
            <a:ext cx="318888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800000"/>
                </a:solidFill>
              </a:rPr>
              <a:t>We inserted procedure </a:t>
            </a:r>
            <a:r>
              <a:rPr lang="en-US" sz="2400" dirty="0" smtClean="0"/>
              <a:t>add</a:t>
            </a:r>
            <a:r>
              <a:rPr lang="en-US" sz="2400" dirty="0" smtClean="0">
                <a:solidFill>
                  <a:srgbClr val="800000"/>
                </a:solidFill>
              </a:rPr>
              <a:t> in </a:t>
            </a:r>
            <a:r>
              <a:rPr lang="en-US" sz="2400" dirty="0" err="1" smtClean="0">
                <a:solidFill>
                  <a:srgbClr val="000000"/>
                </a:solidFill>
              </a:rPr>
              <a:t>SmallSet</a:t>
            </a:r>
            <a:r>
              <a:rPr lang="en-US" sz="2400" dirty="0" smtClean="0">
                <a:solidFill>
                  <a:srgbClr val="800000"/>
                </a:solidFill>
              </a:rPr>
              <a:t>. We test whether it increases set size</a:t>
            </a:r>
            <a:endParaRPr lang="en-US" sz="2400" dirty="0">
              <a:solidFill>
                <a:srgbClr val="800000"/>
              </a:solidFill>
            </a:endParaRPr>
          </a:p>
        </p:txBody>
      </p:sp>
      <p:pic>
        <p:nvPicPr>
          <p:cNvPr id="3" name="Picture 2" descr="Tester2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9025" y="363228"/>
            <a:ext cx="4775276" cy="3146925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956142" y="1755077"/>
            <a:ext cx="3781756" cy="1241396"/>
          </a:xfrm>
          <a:prstGeom prst="line">
            <a:avLst/>
          </a:prstGeom>
          <a:ln w="50800">
            <a:solidFill>
              <a:srgbClr val="BD9B1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3" name="Group 12"/>
          <p:cNvGrpSpPr/>
          <p:nvPr/>
        </p:nvGrpSpPr>
        <p:grpSpPr>
          <a:xfrm>
            <a:off x="179536" y="2140338"/>
            <a:ext cx="4052011" cy="2617358"/>
            <a:chOff x="179536" y="2140338"/>
            <a:chExt cx="4052011" cy="2617358"/>
          </a:xfrm>
        </p:grpSpPr>
        <p:sp>
          <p:nvSpPr>
            <p:cNvPr id="11" name="TextBox 10"/>
            <p:cNvSpPr txBox="1"/>
            <p:nvPr/>
          </p:nvSpPr>
          <p:spPr>
            <a:xfrm>
              <a:off x="179536" y="2140338"/>
              <a:ext cx="4052011" cy="461665"/>
            </a:xfrm>
            <a:prstGeom prst="rect">
              <a:avLst/>
            </a:prstGeom>
            <a:solidFill>
              <a:srgbClr val="FFE5F7"/>
            </a:solidFill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First test passed, second didn’t</a:t>
              </a:r>
              <a:endParaRPr lang="en-US" sz="2400" dirty="0"/>
            </a:p>
          </p:txBody>
        </p:sp>
        <p:pic>
          <p:nvPicPr>
            <p:cNvPr id="12" name="Picture 11" descr="Tester3.tif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0681" y="2819721"/>
              <a:ext cx="3438343" cy="1937975"/>
            </a:xfrm>
            <a:prstGeom prst="rect">
              <a:avLst/>
            </a:prstGeom>
          </p:spPr>
        </p:pic>
      </p:grpSp>
      <p:grpSp>
        <p:nvGrpSpPr>
          <p:cNvPr id="29" name="Group 28"/>
          <p:cNvGrpSpPr/>
          <p:nvPr/>
        </p:nvGrpSpPr>
        <p:grpSpPr>
          <a:xfrm>
            <a:off x="450681" y="3167700"/>
            <a:ext cx="7687605" cy="3224776"/>
            <a:chOff x="450681" y="3167700"/>
            <a:chExt cx="7687605" cy="3224776"/>
          </a:xfrm>
        </p:grpSpPr>
        <p:pic>
          <p:nvPicPr>
            <p:cNvPr id="14" name="Picture 13" descr="Tester4.tif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0681" y="4903139"/>
              <a:ext cx="7687605" cy="1489337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6511416" y="3793003"/>
              <a:ext cx="1626870" cy="830997"/>
            </a:xfrm>
            <a:prstGeom prst="rect">
              <a:avLst/>
            </a:prstGeom>
            <a:solidFill>
              <a:srgbClr val="FFE5F7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dirty="0" smtClean="0"/>
                <a:t>Use to filter trace</a:t>
              </a:r>
              <a:endParaRPr lang="en-US" sz="2400" dirty="0"/>
            </a:p>
          </p:txBody>
        </p:sp>
        <p:cxnSp>
          <p:nvCxnSpPr>
            <p:cNvPr id="16" name="Straight Connector 15"/>
            <p:cNvCxnSpPr/>
            <p:nvPr/>
          </p:nvCxnSpPr>
          <p:spPr>
            <a:xfrm flipV="1">
              <a:off x="7720490" y="4624000"/>
              <a:ext cx="0" cy="412929"/>
            </a:xfrm>
            <a:prstGeom prst="line">
              <a:avLst/>
            </a:prstGeom>
            <a:ln w="50800"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5783606" y="3167700"/>
              <a:ext cx="727810" cy="2739633"/>
            </a:xfrm>
            <a:prstGeom prst="line">
              <a:avLst/>
            </a:prstGeom>
            <a:ln w="50800"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H="1">
              <a:off x="4980502" y="5907333"/>
              <a:ext cx="2016122" cy="0"/>
            </a:xfrm>
            <a:prstGeom prst="line">
              <a:avLst/>
            </a:prstGeom>
            <a:ln w="50800"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H="1">
              <a:off x="3325091" y="6288036"/>
              <a:ext cx="1655411" cy="0"/>
            </a:xfrm>
            <a:prstGeom prst="line">
              <a:avLst/>
            </a:prstGeom>
            <a:ln w="50800"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350890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935</TotalTime>
  <Words>1623</Words>
  <Application>Microsoft Macintosh PowerPoint</Application>
  <PresentationFormat>On-screen Show (4:3)</PresentationFormat>
  <Paragraphs>191</Paragraphs>
  <Slides>24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JUnit Testing  /  LinkedList</vt:lpstr>
      <vt:lpstr>Making a Junit Testing Class</vt:lpstr>
      <vt:lpstr>PowerPoint Presentation</vt:lpstr>
      <vt:lpstr>PowerPoint Presentation</vt:lpstr>
      <vt:lpstr>PowerPoint Presentation</vt:lpstr>
      <vt:lpstr>PowerPoint Presentation</vt:lpstr>
      <vt:lpstr>Some JUnit asserts</vt:lpstr>
      <vt:lpstr>Can have several procedures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California Institute of Technology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JUnit Testing</dc:title>
  <dc:creator>Isaac Sheff</dc:creator>
  <cp:lastModifiedBy>David Gries</cp:lastModifiedBy>
  <cp:revision>76</cp:revision>
  <dcterms:created xsi:type="dcterms:W3CDTF">2013-02-22T03:06:03Z</dcterms:created>
  <dcterms:modified xsi:type="dcterms:W3CDTF">2013-02-25T18:15:47Z</dcterms:modified>
</cp:coreProperties>
</file>